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6"/>
  </p:handoutMasterIdLst>
  <p:sldIdLst>
    <p:sldId id="273" r:id="rId2"/>
    <p:sldId id="280" r:id="rId3"/>
    <p:sldId id="274" r:id="rId4"/>
    <p:sldId id="270" r:id="rId5"/>
    <p:sldId id="272" r:id="rId6"/>
    <p:sldId id="269" r:id="rId7"/>
    <p:sldId id="267" r:id="rId8"/>
    <p:sldId id="268" r:id="rId9"/>
    <p:sldId id="271" r:id="rId10"/>
    <p:sldId id="275" r:id="rId11"/>
    <p:sldId id="278" r:id="rId12"/>
    <p:sldId id="276" r:id="rId13"/>
    <p:sldId id="277" r:id="rId14"/>
    <p:sldId id="281"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2553" autoAdjust="0"/>
  </p:normalViewPr>
  <p:slideViewPr>
    <p:cSldViewPr>
      <p:cViewPr varScale="1">
        <p:scale>
          <a:sx n="110" d="100"/>
          <a:sy n="110" d="100"/>
        </p:scale>
        <p:origin x="1614" y="10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378805-F730-46E2-8A71-6CF278AC4F56}" type="datetimeFigureOut">
              <a:rPr lang="en-US" smtClean="0"/>
              <a:t>11/13/2019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9EEA39-3F5A-4914-9107-CC45EE2D5D56}" type="slidenum">
              <a:rPr lang="en-US" smtClean="0"/>
              <a:t>‹#›</a:t>
            </a:fld>
            <a:endParaRPr lang="en-US"/>
          </a:p>
        </p:txBody>
      </p:sp>
    </p:spTree>
    <p:extLst>
      <p:ext uri="{BB962C8B-B14F-4D97-AF65-F5344CB8AC3E}">
        <p14:creationId xmlns:p14="http://schemas.microsoft.com/office/powerpoint/2010/main" val="242467574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1033E4F-B269-4E4D-AA19-3D4AE3C56F23}" type="datetimeFigureOut">
              <a:rPr lang="en-US"/>
              <a:pPr>
                <a:defRPr/>
              </a:pPr>
              <a:t>11/13/2019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964ED8-9BD4-4730-B7A9-2343113761A3}" type="slidenum">
              <a:rPr lang="en-US"/>
              <a:pPr>
                <a:defRPr/>
              </a:pPr>
              <a:t>‹#›</a:t>
            </a:fld>
            <a:endParaRPr lang="en-US" dirty="0"/>
          </a:p>
        </p:txBody>
      </p:sp>
    </p:spTree>
    <p:extLst>
      <p:ext uri="{BB962C8B-B14F-4D97-AF65-F5344CB8AC3E}">
        <p14:creationId xmlns:p14="http://schemas.microsoft.com/office/powerpoint/2010/main" val="2096630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50E5CE-6220-425F-87EA-C2C952A6B289}" type="datetimeFigureOut">
              <a:rPr lang="en-US"/>
              <a:pPr>
                <a:defRPr/>
              </a:pPr>
              <a:t>11/13/2019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90AFA4-A97E-48FD-9AEA-CF864EC694B0}" type="slidenum">
              <a:rPr lang="en-US"/>
              <a:pPr>
                <a:defRPr/>
              </a:pPr>
              <a:t>‹#›</a:t>
            </a:fld>
            <a:endParaRPr lang="en-US" dirty="0"/>
          </a:p>
        </p:txBody>
      </p:sp>
    </p:spTree>
    <p:extLst>
      <p:ext uri="{BB962C8B-B14F-4D97-AF65-F5344CB8AC3E}">
        <p14:creationId xmlns:p14="http://schemas.microsoft.com/office/powerpoint/2010/main" val="3487733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33AA5E5-328F-4272-9DAF-92664DD30A83}" type="datetimeFigureOut">
              <a:rPr lang="en-US"/>
              <a:pPr>
                <a:defRPr/>
              </a:pPr>
              <a:t>11/13/2019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AC9AFD-2DB7-4810-891D-97D44714C02C}" type="slidenum">
              <a:rPr lang="en-US"/>
              <a:pPr>
                <a:defRPr/>
              </a:pPr>
              <a:t>‹#›</a:t>
            </a:fld>
            <a:endParaRPr lang="en-US" dirty="0"/>
          </a:p>
        </p:txBody>
      </p:sp>
    </p:spTree>
    <p:extLst>
      <p:ext uri="{BB962C8B-B14F-4D97-AF65-F5344CB8AC3E}">
        <p14:creationId xmlns:p14="http://schemas.microsoft.com/office/powerpoint/2010/main" val="3163869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70857BD-223B-4036-929C-8D9B2F63C1F6}" type="datetimeFigureOut">
              <a:rPr lang="en-US"/>
              <a:pPr>
                <a:defRPr/>
              </a:pPr>
              <a:t>11/13/2019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D159F7F-5D88-4F1F-A356-6D049ADBA41A}" type="slidenum">
              <a:rPr lang="en-US"/>
              <a:pPr>
                <a:defRPr/>
              </a:pPr>
              <a:t>‹#›</a:t>
            </a:fld>
            <a:endParaRPr lang="en-US" dirty="0"/>
          </a:p>
        </p:txBody>
      </p:sp>
    </p:spTree>
    <p:extLst>
      <p:ext uri="{BB962C8B-B14F-4D97-AF65-F5344CB8AC3E}">
        <p14:creationId xmlns:p14="http://schemas.microsoft.com/office/powerpoint/2010/main" val="413056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89C2C04-B352-4DEC-B9C4-569EBE7FB171}" type="datetimeFigureOut">
              <a:rPr lang="en-US"/>
              <a:pPr>
                <a:defRPr/>
              </a:pPr>
              <a:t>11/13/2019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41E9EB-CC2A-4AE2-8A76-E8AFEC920F7F}" type="slidenum">
              <a:rPr lang="en-US"/>
              <a:pPr>
                <a:defRPr/>
              </a:pPr>
              <a:t>‹#›</a:t>
            </a:fld>
            <a:endParaRPr lang="en-US" dirty="0"/>
          </a:p>
        </p:txBody>
      </p:sp>
    </p:spTree>
    <p:extLst>
      <p:ext uri="{BB962C8B-B14F-4D97-AF65-F5344CB8AC3E}">
        <p14:creationId xmlns:p14="http://schemas.microsoft.com/office/powerpoint/2010/main" val="2594551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3375ED9-C05B-451B-B66A-1FE8093F3C24}" type="datetimeFigureOut">
              <a:rPr lang="en-US"/>
              <a:pPr>
                <a:defRPr/>
              </a:pPr>
              <a:t>11/13/2019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7EE5A8D-C133-43E6-99CA-D5C973FE6B60}" type="slidenum">
              <a:rPr lang="en-US"/>
              <a:pPr>
                <a:defRPr/>
              </a:pPr>
              <a:t>‹#›</a:t>
            </a:fld>
            <a:endParaRPr lang="en-US" dirty="0"/>
          </a:p>
        </p:txBody>
      </p:sp>
    </p:spTree>
    <p:extLst>
      <p:ext uri="{BB962C8B-B14F-4D97-AF65-F5344CB8AC3E}">
        <p14:creationId xmlns:p14="http://schemas.microsoft.com/office/powerpoint/2010/main" val="92745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D38B04F-EECE-4E83-B3F9-AA32103A9C2D}" type="datetimeFigureOut">
              <a:rPr lang="en-US"/>
              <a:pPr>
                <a:defRPr/>
              </a:pPr>
              <a:t>11/13/2019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595BF8B-AFBD-4B86-A10A-DA1DF9B5FF57}" type="slidenum">
              <a:rPr lang="en-US"/>
              <a:pPr>
                <a:defRPr/>
              </a:pPr>
              <a:t>‹#›</a:t>
            </a:fld>
            <a:endParaRPr lang="en-US" dirty="0"/>
          </a:p>
        </p:txBody>
      </p:sp>
    </p:spTree>
    <p:extLst>
      <p:ext uri="{BB962C8B-B14F-4D97-AF65-F5344CB8AC3E}">
        <p14:creationId xmlns:p14="http://schemas.microsoft.com/office/powerpoint/2010/main" val="65231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3F24DF4-7AE6-4FEB-A026-1F0A49F47A90}" type="datetimeFigureOut">
              <a:rPr lang="en-US"/>
              <a:pPr>
                <a:defRPr/>
              </a:pPr>
              <a:t>11/13/2019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D6EB044-3F90-4F23-B55D-7A2801B9CACD}" type="slidenum">
              <a:rPr lang="en-US"/>
              <a:pPr>
                <a:defRPr/>
              </a:pPr>
              <a:t>‹#›</a:t>
            </a:fld>
            <a:endParaRPr lang="en-US" dirty="0"/>
          </a:p>
        </p:txBody>
      </p:sp>
    </p:spTree>
    <p:extLst>
      <p:ext uri="{BB962C8B-B14F-4D97-AF65-F5344CB8AC3E}">
        <p14:creationId xmlns:p14="http://schemas.microsoft.com/office/powerpoint/2010/main" val="115723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9E3B62D-0174-4755-BE98-63C51F6C77BD}" type="datetimeFigureOut">
              <a:rPr lang="en-US"/>
              <a:pPr>
                <a:defRPr/>
              </a:pPr>
              <a:t>11/13/2019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D3943AE-C186-40E1-B6FA-AC3A5A75F493}" type="slidenum">
              <a:rPr lang="en-US"/>
              <a:pPr>
                <a:defRPr/>
              </a:pPr>
              <a:t>‹#›</a:t>
            </a:fld>
            <a:endParaRPr lang="en-US" dirty="0"/>
          </a:p>
        </p:txBody>
      </p:sp>
    </p:spTree>
    <p:extLst>
      <p:ext uri="{BB962C8B-B14F-4D97-AF65-F5344CB8AC3E}">
        <p14:creationId xmlns:p14="http://schemas.microsoft.com/office/powerpoint/2010/main" val="92613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4FDE99D-7860-4E08-9311-1A82147BA1D7}" type="datetimeFigureOut">
              <a:rPr lang="en-US"/>
              <a:pPr>
                <a:defRPr/>
              </a:pPr>
              <a:t>11/13/2019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352FCDB-691A-46CE-B033-5FF893A24A55}" type="slidenum">
              <a:rPr lang="en-US"/>
              <a:pPr>
                <a:defRPr/>
              </a:pPr>
              <a:t>‹#›</a:t>
            </a:fld>
            <a:endParaRPr lang="en-US" dirty="0"/>
          </a:p>
        </p:txBody>
      </p:sp>
    </p:spTree>
    <p:extLst>
      <p:ext uri="{BB962C8B-B14F-4D97-AF65-F5344CB8AC3E}">
        <p14:creationId xmlns:p14="http://schemas.microsoft.com/office/powerpoint/2010/main" val="508511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2E3E9EB-043D-4682-806B-17FC5DC7D75E}" type="datetimeFigureOut">
              <a:rPr lang="en-US"/>
              <a:pPr>
                <a:defRPr/>
              </a:pPr>
              <a:t>11/13/2019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209E9E-7695-4248-94EA-3C1458C2BCC2}" type="slidenum">
              <a:rPr lang="en-US"/>
              <a:pPr>
                <a:defRPr/>
              </a:pPr>
              <a:t>‹#›</a:t>
            </a:fld>
            <a:endParaRPr lang="en-US" dirty="0"/>
          </a:p>
        </p:txBody>
      </p:sp>
    </p:spTree>
    <p:extLst>
      <p:ext uri="{BB962C8B-B14F-4D97-AF65-F5344CB8AC3E}">
        <p14:creationId xmlns:p14="http://schemas.microsoft.com/office/powerpoint/2010/main" val="4216654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1C6C9BB-36F5-437C-9F18-2D2303776C73}" type="datetimeFigureOut">
              <a:rPr lang="en-US"/>
              <a:pPr>
                <a:defRPr/>
              </a:pPr>
              <a:t>11/13/2019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8742493-AA29-47CD-B9C2-DE44D95B6FE7}"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roveparkfoundation.org/"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 MINISTRIES  PRESENTS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707626"/>
            <a:ext cx="3877056" cy="3858768"/>
          </a:xfrm>
          <a:prstGeom prst="rect">
            <a:avLst/>
          </a:prstGeom>
        </p:spPr>
      </p:pic>
      <p:sp>
        <p:nvSpPr>
          <p:cNvPr id="6" name="Content Placeholder 5"/>
          <p:cNvSpPr>
            <a:spLocks noGrp="1"/>
          </p:cNvSpPr>
          <p:nvPr>
            <p:ph idx="1"/>
          </p:nvPr>
        </p:nvSpPr>
        <p:spPr>
          <a:xfrm>
            <a:off x="266700" y="5943600"/>
            <a:ext cx="8610600" cy="609600"/>
          </a:xfrm>
        </p:spPr>
        <p:txBody>
          <a:bodyPr/>
          <a:lstStyle/>
          <a:p>
            <a:r>
              <a:rPr lang="en-US" dirty="0"/>
              <a:t>“WHERE WE LIVE WORK, WORSHIP AND PLAY!”</a:t>
            </a:r>
          </a:p>
        </p:txBody>
      </p:sp>
    </p:spTree>
    <p:extLst>
      <p:ext uri="{BB962C8B-B14F-4D97-AF65-F5344CB8AC3E}">
        <p14:creationId xmlns:p14="http://schemas.microsoft.com/office/powerpoint/2010/main" val="146920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435" y="533400"/>
            <a:ext cx="8619565" cy="5909310"/>
          </a:xfrm>
          <a:prstGeom prst="rect">
            <a:avLst/>
          </a:prstGeom>
        </p:spPr>
        <p:txBody>
          <a:bodyPr wrap="square">
            <a:spAutoFit/>
          </a:bodyPr>
          <a:lstStyle/>
          <a:p>
            <a:r>
              <a:rPr lang="en-US" b="1" cap="all" dirty="0">
                <a:latin typeface="Gill Sans W01 Book"/>
              </a:rPr>
              <a:t>MILLIONS OF AMERICANS IN NEED</a:t>
            </a:r>
          </a:p>
          <a:p>
            <a:r>
              <a:rPr lang="en-US" dirty="0">
                <a:latin typeface="Gill Sans W01 Book"/>
              </a:rPr>
              <a:t>More than 43 million Americans, and 1 in 5 children live in poverty. However, focusing solely on those in poverty does not account for all low-income Americans. Another 57.8 million Americans are considered low-income, which means they are living at or above the poverty threshold, but below 2 times poverty. We are committed to turning these numbers around.</a:t>
            </a:r>
          </a:p>
          <a:p>
            <a:r>
              <a:rPr lang="en-US" b="1" cap="all" dirty="0">
                <a:latin typeface="Gill Sans W01 Book"/>
              </a:rPr>
              <a:t>TEAMING TOGETHER FOR CHANGE</a:t>
            </a:r>
          </a:p>
          <a:p>
            <a:r>
              <a:rPr lang="en-US" dirty="0">
                <a:latin typeface="Gill Sans W01 Book"/>
              </a:rPr>
              <a:t>The proverb, “it takes a village” could not be more truly applied than in the environment of urban revitalization initiatives. It is a monumental endeavor to implement holistic change in disadvantaged communities, and it requires expertise from all walks of life. </a:t>
            </a:r>
            <a:r>
              <a:rPr lang="en-US" b="1" dirty="0">
                <a:latin typeface="Gill Sans W01 Book"/>
              </a:rPr>
              <a:t>Purpose Built Communities </a:t>
            </a:r>
            <a:r>
              <a:rPr lang="en-US" dirty="0">
                <a:latin typeface="Gill Sans W01 Book"/>
              </a:rPr>
              <a:t>has brought together some of the brightest minds to seek out meaningful change in our neighborhoods and cities.</a:t>
            </a:r>
          </a:p>
          <a:p>
            <a:r>
              <a:rPr lang="en-US" dirty="0">
                <a:latin typeface="Gill Sans W01 Book"/>
              </a:rPr>
              <a:t>Purpose Built Communities is an assemblage of internationally recognized leaders of business, a former Mayor of Atlanta, policy makers, philanthropists, community quarterbacks, directors of nonprofits, developers, education experts, finance and asset managers, grant writers, affordable housing directors, real estate executives, corporate officers, community planners, attorneys, consultants, and much more. This “dream team” of innovative thinkers is driven by a collective desire to transform communities, improve the lives of residents of underserved neighborhoods, end a cycle of intergenerational poverty, and set a new course for cities across the country.</a:t>
            </a:r>
            <a:endParaRPr lang="en-US" b="0" i="0" dirty="0">
              <a:effectLst/>
              <a:latin typeface="Gill Sans W01 Book"/>
            </a:endParaRPr>
          </a:p>
        </p:txBody>
      </p:sp>
    </p:spTree>
    <p:extLst>
      <p:ext uri="{BB962C8B-B14F-4D97-AF65-F5344CB8AC3E}">
        <p14:creationId xmlns:p14="http://schemas.microsoft.com/office/powerpoint/2010/main" val="408452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pons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3094" y="2692727"/>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Spons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0435" y="2851873"/>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Spons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143000"/>
            <a:ext cx="8191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Spons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3025" y="880128"/>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Spons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533400"/>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Spons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56400" y="4158085"/>
            <a:ext cx="819150" cy="792163"/>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Sponso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000" y="4075346"/>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32" name="Picture 16" descr="Sponso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4424" y="2878606"/>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34" name="Picture 18" descr="Sponso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65200" y="4158085"/>
            <a:ext cx="1504950" cy="1500747"/>
          </a:xfrm>
          <a:prstGeom prst="rect">
            <a:avLst/>
          </a:prstGeom>
          <a:noFill/>
          <a:extLst>
            <a:ext uri="{909E8E84-426E-40DD-AFC4-6F175D3DCCD1}">
              <a14:hiddenFill xmlns:a14="http://schemas.microsoft.com/office/drawing/2010/main">
                <a:solidFill>
                  <a:srgbClr val="FFFFFF"/>
                </a:solidFill>
              </a14:hiddenFill>
            </a:ext>
          </a:extLst>
        </p:spPr>
      </p:pic>
      <p:pic>
        <p:nvPicPr>
          <p:cNvPr id="9236" name="Picture 20" descr="Sponso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36726" y="3570103"/>
            <a:ext cx="1543119" cy="1327802"/>
          </a:xfrm>
          <a:prstGeom prst="rect">
            <a:avLst/>
          </a:prstGeom>
          <a:noFill/>
          <a:extLst>
            <a:ext uri="{909E8E84-426E-40DD-AFC4-6F175D3DCCD1}">
              <a14:hiddenFill xmlns:a14="http://schemas.microsoft.com/office/drawing/2010/main">
                <a:solidFill>
                  <a:srgbClr val="FFFFFF"/>
                </a:solidFill>
              </a14:hiddenFill>
            </a:ext>
          </a:extLst>
        </p:spPr>
      </p:pic>
      <p:pic>
        <p:nvPicPr>
          <p:cNvPr id="9238" name="Picture 22" descr="Sponso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52800" y="1306511"/>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40" name="Picture 24" descr="Sponso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62600" y="1987876"/>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42" name="Picture 26" descr="Sponso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5397" y="2499448"/>
            <a:ext cx="819150" cy="704851"/>
          </a:xfrm>
          <a:prstGeom prst="rect">
            <a:avLst/>
          </a:prstGeom>
          <a:noFill/>
          <a:extLst>
            <a:ext uri="{909E8E84-426E-40DD-AFC4-6F175D3DCCD1}">
              <a14:hiddenFill xmlns:a14="http://schemas.microsoft.com/office/drawing/2010/main">
                <a:solidFill>
                  <a:srgbClr val="FFFFFF"/>
                </a:solidFill>
              </a14:hiddenFill>
            </a:ext>
          </a:extLst>
        </p:spPr>
      </p:pic>
      <p:pic>
        <p:nvPicPr>
          <p:cNvPr id="9244" name="Picture 28" descr="Sponso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65975" y="442631"/>
            <a:ext cx="819150" cy="70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980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191126"/>
            <a:ext cx="7772400" cy="1362075"/>
          </a:xfrm>
        </p:spPr>
        <p:txBody>
          <a:bodyPr/>
          <a:lstStyle/>
          <a:p>
            <a:r>
              <a:rPr lang="en-US" dirty="0"/>
              <a:t>          “The Burlington village”</a:t>
            </a:r>
          </a:p>
        </p:txBody>
      </p:sp>
      <p:pic>
        <p:nvPicPr>
          <p:cNvPr id="8194" name="Picture 2" descr="PBC Model to holistic revitaliz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5476875" cy="519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687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0"/>
            <a:ext cx="8458200" cy="5486400"/>
          </a:xfrm>
        </p:spPr>
        <p:txBody>
          <a:bodyPr/>
          <a:lstStyle/>
          <a:p>
            <a:pPr lvl="0"/>
            <a:r>
              <a:rPr lang="en-US" altLang="en-US" sz="2000" b="0" cap="none" dirty="0">
                <a:solidFill>
                  <a:srgbClr val="F57B20"/>
                </a:solidFill>
                <a:latin typeface="Gill Sans W01 Book"/>
              </a:rPr>
              <a:t>DEFINED NEIGHBORHOOD</a:t>
            </a:r>
            <a:br>
              <a:rPr lang="en-US" altLang="en-US" sz="2000" b="0" cap="none" dirty="0">
                <a:solidFill>
                  <a:srgbClr val="F57B20"/>
                </a:solidFill>
                <a:latin typeface="Gill Sans W01 Book"/>
              </a:rPr>
            </a:br>
            <a:r>
              <a:rPr lang="en-US" altLang="en-US" sz="1600" b="0" cap="none" dirty="0">
                <a:latin typeface="Gill Sans W01 Book"/>
              </a:rPr>
              <a:t>Focus on defined neighborhoods where transformative programs and infrastructure can be established; if we can change the place, we can change outcomes for the people who live there.</a:t>
            </a:r>
            <a:br>
              <a:rPr lang="en-US" altLang="en-US" sz="2000" b="0" cap="none" dirty="0">
                <a:latin typeface="Gill Sans W01 Book"/>
              </a:rPr>
            </a:br>
            <a:r>
              <a:rPr lang="en-US" altLang="en-US" sz="2000" b="0" cap="none" dirty="0">
                <a:solidFill>
                  <a:srgbClr val="F57B20"/>
                </a:solidFill>
                <a:latin typeface="Gill Sans W01 Book"/>
              </a:rPr>
              <a:t>COMMUNITY QUARTERBACK</a:t>
            </a:r>
            <a:br>
              <a:rPr lang="en-US" altLang="en-US" sz="2000" b="0" cap="none" dirty="0">
                <a:solidFill>
                  <a:srgbClr val="F57B20"/>
                </a:solidFill>
                <a:latin typeface="Gill Sans W01 Book"/>
              </a:rPr>
            </a:br>
            <a:r>
              <a:rPr lang="en-US" altLang="en-US" sz="1600" b="0" cap="none" dirty="0">
                <a:latin typeface="Gill Sans W01 Book"/>
              </a:rPr>
              <a:t>Usually a newly-created nonprofit, it leads the revitalization by engaging community members, building partnerships, securing funding, and ensuring implementation of the housing, education, and wellness components of the model as part of the community’s vision.</a:t>
            </a:r>
            <a:br>
              <a:rPr lang="en-US" altLang="en-US" sz="2000" b="0" cap="none" dirty="0">
                <a:latin typeface="Gill Sans W01 Book"/>
              </a:rPr>
            </a:br>
            <a:r>
              <a:rPr lang="en-US" altLang="en-US" sz="2000" b="0" cap="none" dirty="0">
                <a:solidFill>
                  <a:srgbClr val="F57B20"/>
                </a:solidFill>
                <a:latin typeface="Gill Sans W01 Book"/>
              </a:rPr>
              <a:t>MIXED-INCOME HOUSING</a:t>
            </a:r>
            <a:br>
              <a:rPr lang="en-US" altLang="en-US" sz="2000" b="0" cap="none" dirty="0">
                <a:solidFill>
                  <a:srgbClr val="F57B20"/>
                </a:solidFill>
                <a:latin typeface="Gill Sans W01 Book"/>
              </a:rPr>
            </a:br>
            <a:r>
              <a:rPr lang="en-US" altLang="en-US" sz="1600" b="0" cap="none" dirty="0">
                <a:latin typeface="Gill Sans W01 Book"/>
              </a:rPr>
              <a:t>Offer an environment with high-quality construction and practical amenities surrounded by safe walkways and streets, transforming the way residents view themselves and their neighborhood</a:t>
            </a:r>
            <a:r>
              <a:rPr lang="en-US" altLang="en-US" sz="1600" b="0" cap="none" dirty="0">
                <a:solidFill>
                  <a:srgbClr val="333333"/>
                </a:solidFill>
                <a:latin typeface="Gill Sans W01 Book"/>
              </a:rPr>
              <a:t>.</a:t>
            </a:r>
            <a:br>
              <a:rPr lang="en-US" altLang="en-US" sz="2000" b="0" cap="none" dirty="0">
                <a:solidFill>
                  <a:srgbClr val="F57B20"/>
                </a:solidFill>
                <a:latin typeface="Gill Sans W01 Book"/>
              </a:rPr>
            </a:br>
            <a:r>
              <a:rPr lang="en-US" altLang="en-US" sz="2000" b="0" cap="none" dirty="0">
                <a:solidFill>
                  <a:srgbClr val="F57B20"/>
                </a:solidFill>
                <a:latin typeface="Gill Sans W01 Book"/>
              </a:rPr>
              <a:t>CRADLE-TO-COLLEGE EDUCATION</a:t>
            </a:r>
            <a:br>
              <a:rPr lang="en-US" altLang="en-US" sz="2000" b="0" cap="none" dirty="0">
                <a:solidFill>
                  <a:srgbClr val="F57B20"/>
                </a:solidFill>
                <a:latin typeface="Gill Sans W01 Book"/>
              </a:rPr>
            </a:br>
            <a:r>
              <a:rPr lang="en-US" altLang="en-US" sz="1600" b="0" cap="none" dirty="0">
                <a:latin typeface="Gill Sans W01 Book"/>
              </a:rPr>
              <a:t>Establish an arena for student growth, learning, and achievement at every level starting at birth, and implement a rigorous and relevant curriculum to help ensure successful futures through college and beyond.</a:t>
            </a:r>
            <a:br>
              <a:rPr lang="en-US" altLang="en-US" sz="2000" b="0" cap="none" dirty="0">
                <a:latin typeface="Gill Sans W01 Book"/>
              </a:rPr>
            </a:br>
            <a:r>
              <a:rPr lang="en-US" altLang="en-US" sz="2000" b="0" cap="none" dirty="0">
                <a:solidFill>
                  <a:srgbClr val="F57B20"/>
                </a:solidFill>
                <a:latin typeface="Gill Sans W01 Book"/>
              </a:rPr>
              <a:t>COMMUNITY WELLNESS</a:t>
            </a:r>
            <a:br>
              <a:rPr lang="en-US" altLang="en-US" sz="2000" b="0" cap="none" dirty="0">
                <a:solidFill>
                  <a:srgbClr val="F57B20"/>
                </a:solidFill>
                <a:latin typeface="Gill Sans W01 Book"/>
              </a:rPr>
            </a:br>
            <a:r>
              <a:rPr lang="en-US" altLang="en-US" sz="1600" b="0" cap="none" dirty="0">
                <a:latin typeface="Gill Sans W01 Book"/>
              </a:rPr>
              <a:t>Provide a community-specific mix of facilities, programs, and services that honor local history, reflect the priorities of residents, promote healthy lifestyles, create jobs, and reduce crime.</a:t>
            </a:r>
          </a:p>
        </p:txBody>
      </p:sp>
      <p:sp>
        <p:nvSpPr>
          <p:cNvPr id="6" name="Text Placeholder 5"/>
          <p:cNvSpPr>
            <a:spLocks noGrp="1"/>
          </p:cNvSpPr>
          <p:nvPr>
            <p:ph type="body" idx="1"/>
          </p:nvPr>
        </p:nvSpPr>
        <p:spPr>
          <a:xfrm>
            <a:off x="686454" y="0"/>
            <a:ext cx="7772400" cy="990600"/>
          </a:xfrm>
        </p:spPr>
        <p:txBody>
          <a:bodyPr/>
          <a:lstStyle/>
          <a:p>
            <a:pPr algn="ctr"/>
            <a:r>
              <a:rPr lang="en-US" sz="4000" b="1" i="1" dirty="0"/>
              <a:t>Holistic approach, proven model</a:t>
            </a:r>
          </a:p>
        </p:txBody>
      </p:sp>
    </p:spTree>
    <p:extLst>
      <p:ext uri="{BB962C8B-B14F-4D97-AF65-F5344CB8AC3E}">
        <p14:creationId xmlns:p14="http://schemas.microsoft.com/office/powerpoint/2010/main" val="3388448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76200"/>
            <a:ext cx="7772400" cy="1470025"/>
          </a:xfrm>
        </p:spPr>
        <p:txBody>
          <a:bodyPr/>
          <a:lstStyle/>
          <a:p>
            <a:r>
              <a:rPr lang="en-US" dirty="0"/>
              <a:t>“THE BURLINGTON FOUNDATION”</a:t>
            </a:r>
          </a:p>
        </p:txBody>
      </p:sp>
      <p:sp>
        <p:nvSpPr>
          <p:cNvPr id="3" name="Subtitle 2"/>
          <p:cNvSpPr>
            <a:spLocks noGrp="1"/>
          </p:cNvSpPr>
          <p:nvPr>
            <p:ph type="subTitle" idx="1"/>
          </p:nvPr>
        </p:nvSpPr>
        <p:spPr>
          <a:xfrm>
            <a:off x="1454661" y="4876800"/>
            <a:ext cx="6400800" cy="1752600"/>
          </a:xfrm>
        </p:spPr>
        <p:txBody>
          <a:bodyPr/>
          <a:lstStyle/>
          <a:p>
            <a:r>
              <a:rPr lang="en-US" sz="4000" dirty="0"/>
              <a:t>“Where We Live, Work, Worship and Play.”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1509193"/>
            <a:ext cx="2909323" cy="2895600"/>
          </a:xfrm>
          <a:prstGeom prst="rect">
            <a:avLst/>
          </a:prstGeom>
        </p:spPr>
      </p:pic>
    </p:spTree>
    <p:extLst>
      <p:ext uri="{BB962C8B-B14F-4D97-AF65-F5344CB8AC3E}">
        <p14:creationId xmlns:p14="http://schemas.microsoft.com/office/powerpoint/2010/main" val="208725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Holistic Model for the Burlington Community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6600" y="2057400"/>
            <a:ext cx="2409825" cy="2439194"/>
          </a:xfrm>
        </p:spPr>
      </p:pic>
    </p:spTree>
    <p:extLst>
      <p:ext uri="{BB962C8B-B14F-4D97-AF65-F5344CB8AC3E}">
        <p14:creationId xmlns:p14="http://schemas.microsoft.com/office/powerpoint/2010/main" val="194191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94" y="609600"/>
            <a:ext cx="8229600" cy="1143000"/>
          </a:xfrm>
        </p:spPr>
        <p:txBody>
          <a:bodyPr/>
          <a:lstStyle/>
          <a:p>
            <a:r>
              <a:rPr lang="en-US" dirty="0"/>
              <a:t>Purpose Built Communities</a:t>
            </a:r>
            <a:br>
              <a:rPr lang="en-US" dirty="0"/>
            </a:br>
            <a:r>
              <a:rPr lang="en-US" sz="3200" b="1" dirty="0"/>
              <a:t>purposebuiltcommunities</a:t>
            </a:r>
            <a:r>
              <a:rPr lang="en-US" sz="3200" dirty="0"/>
              <a:t>.org </a:t>
            </a:r>
            <a:br>
              <a:rPr lang="en-US" dirty="0"/>
            </a:br>
            <a:endParaRPr lang="en-US" dirty="0"/>
          </a:p>
        </p:txBody>
      </p:sp>
      <p:sp>
        <p:nvSpPr>
          <p:cNvPr id="3" name="Content Placeholder 2"/>
          <p:cNvSpPr>
            <a:spLocks noGrp="1"/>
          </p:cNvSpPr>
          <p:nvPr>
            <p:ph idx="1"/>
          </p:nvPr>
        </p:nvSpPr>
        <p:spPr>
          <a:xfrm>
            <a:off x="838200" y="1600201"/>
            <a:ext cx="7848600" cy="3124200"/>
          </a:xfrm>
        </p:spPr>
        <p:txBody>
          <a:bodyPr/>
          <a:lstStyle/>
          <a:p>
            <a:r>
              <a:rPr lang="en-US" sz="2000" i="1" dirty="0"/>
              <a:t>Changing Neighborhoods, Changing Lives</a:t>
            </a:r>
          </a:p>
          <a:p>
            <a:r>
              <a:rPr lang="en-US" sz="2000" dirty="0"/>
              <a:t>Imagine breaking the cycle of intergenerational poverty. The Purpose Built vision guides neighborhood revitalization by creating pathways out of poverty for the lowest-income residents, and building strong, economically diverse communities.</a:t>
            </a:r>
          </a:p>
          <a:p>
            <a:br>
              <a:rPr lang="en-US" sz="2000" dirty="0"/>
            </a:br>
            <a:r>
              <a:rPr lang="en-US" sz="2400" i="1" dirty="0"/>
              <a:t>Cross-sector collaboration isn’t merely an option but a necessity to create neighborhoods where everyone can thrive...Purpose Built Communities is helping leaders around the country use the model developed in East Lake to build healthy, sustainable neighborhoods with pathways to prosperity for the lowest income families.</a:t>
            </a:r>
          </a:p>
          <a:p>
            <a:r>
              <a:rPr lang="en-US" sz="2400" dirty="0"/>
              <a:t>Carol </a:t>
            </a:r>
            <a:r>
              <a:rPr lang="en-US" sz="2400" dirty="0" err="1"/>
              <a:t>Naughton</a:t>
            </a:r>
            <a:r>
              <a:rPr lang="en-US" sz="2400" dirty="0"/>
              <a:t>, President, Purpose Built Communities</a:t>
            </a:r>
          </a:p>
          <a:p>
            <a:endParaRPr lang="en-US" sz="2000" dirty="0"/>
          </a:p>
        </p:txBody>
      </p:sp>
    </p:spTree>
    <p:extLst>
      <p:ext uri="{BB962C8B-B14F-4D97-AF65-F5344CB8AC3E}">
        <p14:creationId xmlns:p14="http://schemas.microsoft.com/office/powerpoint/2010/main" val="3519227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1000"/>
            <a:ext cx="6400800" cy="5638800"/>
          </a:xfrm>
        </p:spPr>
        <p:txBody>
          <a:bodyPr/>
          <a:lstStyle/>
          <a:p>
            <a:r>
              <a:rPr lang="en-US" i="1" dirty="0"/>
              <a:t>Purpose Built Communities</a:t>
            </a:r>
            <a:br>
              <a:rPr lang="en-US" i="1" dirty="0"/>
            </a:br>
            <a:r>
              <a:rPr lang="en-US" i="1" dirty="0"/>
              <a:t>was established in 2009</a:t>
            </a:r>
          </a:p>
          <a:p>
            <a:r>
              <a:rPr lang="en-US" sz="2800" dirty="0"/>
              <a:t>after the successful transformation of the East Lake neighborhood in Atlanta. By applying the holistic model to other areas of concentrated urban poverty around the nation, Purpose Built Communities is helping local leaders make a positive impact in some of this country’s most distressed neighborhoods. We have a growing network of a dozen members leading comprehensive revitalization initiatives, and we are only just beginning.</a:t>
            </a:r>
          </a:p>
          <a:p>
            <a:endParaRPr lang="en-US" sz="2800" dirty="0"/>
          </a:p>
        </p:txBody>
      </p:sp>
    </p:spTree>
    <p:extLst>
      <p:ext uri="{BB962C8B-B14F-4D97-AF65-F5344CB8AC3E}">
        <p14:creationId xmlns:p14="http://schemas.microsoft.com/office/powerpoint/2010/main" val="2454732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591808" y="470895"/>
            <a:ext cx="3572365" cy="542708"/>
          </a:xfrm>
        </p:spPr>
        <p:txBody>
          <a:bodyPr/>
          <a:lstStyle/>
          <a:p>
            <a:endParaRPr lang="en-US" dirty="0"/>
          </a:p>
        </p:txBody>
      </p:sp>
      <p:sp>
        <p:nvSpPr>
          <p:cNvPr id="4" name="Rectangle 1"/>
          <p:cNvSpPr>
            <a:spLocks noChangeArrowheads="1"/>
          </p:cNvSpPr>
          <p:nvPr/>
        </p:nvSpPr>
        <p:spPr bwMode="auto">
          <a:xfrm>
            <a:off x="609600" y="2743200"/>
            <a:ext cx="7162800" cy="35597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17400" rIns="0" bIns="19044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rgbClr val="267264"/>
                </a:solidFill>
                <a:effectLst/>
                <a:latin typeface="Gill Sans W01 Book Italic"/>
              </a:rPr>
              <a:t>The foundation is dedicated to revitalizing the Grove Park neighborhood and improving the quality of life by working with local partners, leaders and residents to create a healthy, equitable and vibrant community.</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33333"/>
                </a:solidFill>
                <a:effectLst/>
                <a:latin typeface="Gill Sans W01 Book"/>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33333"/>
                </a:solidFill>
                <a:effectLst/>
                <a:latin typeface="Gill Sans W01 Book"/>
              </a:rPr>
              <a:t>Debra </a:t>
            </a:r>
            <a:r>
              <a:rPr kumimoji="0" lang="en-US" altLang="en-US" sz="1200" b="0" i="0" u="none" strike="noStrike" cap="none" normalizeH="0" baseline="0" dirty="0" err="1">
                <a:ln>
                  <a:noFill/>
                </a:ln>
                <a:solidFill>
                  <a:srgbClr val="333333"/>
                </a:solidFill>
                <a:effectLst/>
                <a:latin typeface="Gill Sans W01 Book"/>
              </a:rPr>
              <a:t>Edelson</a:t>
            </a:r>
            <a:br>
              <a:rPr kumimoji="0" lang="en-US" altLang="en-US" sz="6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rgbClr val="333333"/>
                </a:solidFill>
                <a:effectLst/>
                <a:latin typeface="Gill Sans W01 Book"/>
              </a:rPr>
              <a:t>Executive Director</a:t>
            </a:r>
            <a:br>
              <a:rPr kumimoji="0" lang="en-US" altLang="en-US" sz="6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rgbClr val="333333"/>
                </a:solidFill>
                <a:effectLst/>
                <a:latin typeface="Gill Sans W01 Book"/>
              </a:rPr>
              <a:t>Grove Park Foundation</a:t>
            </a:r>
            <a:br>
              <a:rPr kumimoji="0" lang="en-US" altLang="en-US" sz="6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rgbClr val="333333"/>
                </a:solidFill>
                <a:effectLst/>
                <a:latin typeface="Gill Sans W01 Book"/>
              </a:rPr>
              <a:t>1314 Donald Lee </a:t>
            </a:r>
            <a:r>
              <a:rPr kumimoji="0" lang="en-US" altLang="en-US" sz="1200" b="0" i="0" u="none" strike="noStrike" cap="none" normalizeH="0" baseline="0" dirty="0" err="1">
                <a:ln>
                  <a:noFill/>
                </a:ln>
                <a:solidFill>
                  <a:srgbClr val="333333"/>
                </a:solidFill>
                <a:effectLst/>
                <a:latin typeface="Gill Sans W01 Book"/>
              </a:rPr>
              <a:t>Hollowell</a:t>
            </a:r>
            <a:r>
              <a:rPr kumimoji="0" lang="en-US" altLang="en-US" sz="1200" b="0" i="0" u="none" strike="noStrike" cap="none" normalizeH="0" baseline="0" dirty="0">
                <a:ln>
                  <a:noFill/>
                </a:ln>
                <a:solidFill>
                  <a:srgbClr val="333333"/>
                </a:solidFill>
                <a:effectLst/>
                <a:latin typeface="Gill Sans W01 Book"/>
              </a:rPr>
              <a:t> Parkway NW</a:t>
            </a:r>
            <a:br>
              <a:rPr kumimoji="0" lang="en-US" altLang="en-US" sz="600" b="0" i="0" u="none" strike="noStrike" cap="none" normalizeH="0" baseline="0" dirty="0">
                <a:ln>
                  <a:noFill/>
                </a:ln>
                <a:solidFill>
                  <a:schemeClr val="tx1"/>
                </a:solidFill>
                <a:effectLst/>
              </a:rPr>
            </a:br>
            <a:r>
              <a:rPr kumimoji="0" lang="en-US" altLang="en-US" sz="1200" b="0" i="0" u="none" strike="noStrike" cap="none" normalizeH="0" baseline="0" dirty="0">
                <a:ln>
                  <a:noFill/>
                </a:ln>
                <a:solidFill>
                  <a:srgbClr val="333333"/>
                </a:solidFill>
                <a:effectLst/>
                <a:latin typeface="Gill Sans W01 Book"/>
              </a:rPr>
              <a:t>Atlanta, GA 30318</a:t>
            </a:r>
            <a:br>
              <a:rPr kumimoji="0" lang="en-US" altLang="en-US" sz="600" b="0" i="0" u="none" strike="noStrike" cap="none" normalizeH="0" baseline="0" dirty="0">
                <a:ln>
                  <a:noFill/>
                </a:ln>
                <a:solidFill>
                  <a:schemeClr val="tx1"/>
                </a:solidFill>
                <a:effectLst/>
              </a:rPr>
            </a:br>
            <a:br>
              <a:rPr kumimoji="0" lang="en-US" altLang="en-US" sz="1200" b="0" i="0" u="none" strike="noStrike" cap="none" normalizeH="0" baseline="0" dirty="0">
                <a:ln>
                  <a:noFill/>
                </a:ln>
                <a:solidFill>
                  <a:srgbClr val="333333"/>
                </a:solidFill>
                <a:effectLst/>
                <a:latin typeface="Gill Sans W01 Book"/>
              </a:rPr>
            </a:br>
            <a:r>
              <a:rPr kumimoji="0" lang="en-US" altLang="en-US" sz="1200" b="0" i="0" u="none" strike="noStrike" cap="none" normalizeH="0" baseline="0" dirty="0">
                <a:ln>
                  <a:noFill/>
                </a:ln>
                <a:solidFill>
                  <a:srgbClr val="333333"/>
                </a:solidFill>
                <a:effectLst/>
                <a:latin typeface="Gill Sans W01 Book"/>
              </a:rPr>
              <a:t>dedelson@groveparkfoundation.org</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DB4C9"/>
                </a:solidFill>
                <a:effectLst/>
                <a:latin typeface="Gill Sans W01 Book"/>
                <a:hlinkClick r:id="rId2"/>
              </a:rPr>
              <a:t>https://groveparkfoundation.org/</a:t>
            </a:r>
            <a:endParaRPr kumimoji="0" lang="en-US"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rgbClr val="267264"/>
                </a:solidFill>
                <a:effectLst/>
                <a:latin typeface="Gill Sans W01 Book Italic"/>
              </a:rPr>
              <a:t>Over the past few years, Debra and her team have been heavily engaged and involved in the Grove Park neighborhood. We are already seeing results with the coming investments in a new, high-quality public school and a YMCA, and this is just the beginning.</a:t>
            </a:r>
            <a:endParaRPr kumimoji="0" lang="en-US" altLang="en-US" sz="1200" b="0" i="0" u="none" strike="noStrike" cap="none" normalizeH="0" baseline="0" dirty="0">
              <a:ln>
                <a:noFill/>
              </a:ln>
              <a:solidFill>
                <a:srgbClr val="333333"/>
              </a:solidFill>
              <a:effectLst/>
              <a:latin typeface="Gill Sans W01 Boo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C3CF21"/>
                </a:solidFill>
                <a:effectLst/>
                <a:latin typeface="Gill Sans W01 Book"/>
              </a:rPr>
              <a:t>Karen Rose</a:t>
            </a:r>
            <a:br>
              <a:rPr kumimoji="0" lang="en-US" altLang="en-US" sz="1000" b="0" i="0" u="none" strike="noStrike" cap="none" normalizeH="0" baseline="0" dirty="0">
                <a:ln>
                  <a:noFill/>
                </a:ln>
                <a:solidFill>
                  <a:srgbClr val="C3CF21"/>
                </a:solidFill>
                <a:effectLst/>
                <a:latin typeface="Gill Sans W01 Book"/>
              </a:rPr>
            </a:br>
            <a:r>
              <a:rPr kumimoji="0" lang="en-US" altLang="en-US" sz="1000" b="0" i="0" u="none" strike="noStrike" cap="none" normalizeH="0" baseline="0" dirty="0">
                <a:ln>
                  <a:noFill/>
                </a:ln>
                <a:solidFill>
                  <a:srgbClr val="C3CF21"/>
                </a:solidFill>
                <a:effectLst/>
                <a:latin typeface="Gill Sans W01 Book"/>
              </a:rPr>
              <a:t>President</a:t>
            </a:r>
            <a:br>
              <a:rPr kumimoji="0" lang="en-US" altLang="en-US" sz="1000" b="0" i="0" u="none" strike="noStrike" cap="none" normalizeH="0" baseline="0" dirty="0">
                <a:ln>
                  <a:noFill/>
                </a:ln>
                <a:solidFill>
                  <a:srgbClr val="C3CF21"/>
                </a:solidFill>
                <a:effectLst/>
                <a:latin typeface="Gill Sans W01 Book"/>
              </a:rPr>
            </a:br>
            <a:r>
              <a:rPr kumimoji="0" lang="en-US" altLang="en-US" sz="1000" b="0" i="0" u="none" strike="noStrike" cap="none" normalizeH="0" baseline="0" dirty="0">
                <a:ln>
                  <a:noFill/>
                </a:ln>
                <a:solidFill>
                  <a:srgbClr val="C3CF21"/>
                </a:solidFill>
                <a:effectLst/>
                <a:latin typeface="Gill Sans W01 Book"/>
              </a:rPr>
              <a:t>Grove Park Neighborhood Association</a:t>
            </a:r>
            <a:endParaRPr kumimoji="0" lang="en-US" altLang="en-US" sz="1200" b="0" i="0" u="none" strike="noStrike" cap="none" normalizeH="0" baseline="0" dirty="0">
              <a:ln>
                <a:noFill/>
              </a:ln>
              <a:solidFill>
                <a:srgbClr val="333333"/>
              </a:solidFill>
              <a:effectLst/>
              <a:latin typeface="Gill Sans W01 Book"/>
            </a:endParaRPr>
          </a:p>
        </p:txBody>
      </p:sp>
      <p:pic>
        <p:nvPicPr>
          <p:cNvPr id="6146" name="Picture 2" descr="Atlanta / Grove Park Found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7031" y="470895"/>
            <a:ext cx="2547937" cy="1873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34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85800" y="113788"/>
            <a:ext cx="8229600" cy="1143000"/>
          </a:xfrm>
        </p:spPr>
        <p:txBody>
          <a:bodyPr/>
          <a:lstStyle/>
          <a:p>
            <a:r>
              <a:rPr lang="en-US" dirty="0"/>
              <a:t>GROVE PARK PROJECT                 ATLANTA, GA</a:t>
            </a:r>
          </a:p>
        </p:txBody>
      </p:sp>
      <p:pic>
        <p:nvPicPr>
          <p:cNvPr id="4098" name="Picture 2" descr="2060 North A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24000"/>
            <a:ext cx="4343400" cy="26590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719 Florence Nw Pl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5698" y="3429000"/>
            <a:ext cx="5079702" cy="3378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76200"/>
            <a:ext cx="8229600" cy="1143000"/>
          </a:xfrm>
        </p:spPr>
        <p:txBody>
          <a:bodyPr/>
          <a:lstStyle/>
          <a:p>
            <a:r>
              <a:rPr lang="en-US" dirty="0"/>
              <a:t>Getting CONNECTED</a:t>
            </a:r>
          </a:p>
        </p:txBody>
      </p:sp>
      <p:sp>
        <p:nvSpPr>
          <p:cNvPr id="12291" name="Content Placeholder 2"/>
          <p:cNvSpPr>
            <a:spLocks noGrp="1"/>
          </p:cNvSpPr>
          <p:nvPr>
            <p:ph idx="1"/>
          </p:nvPr>
        </p:nvSpPr>
        <p:spPr/>
        <p:txBody>
          <a:bodyPr/>
          <a:lstStyle/>
          <a:p>
            <a:pPr marL="0" indent="0">
              <a:buNone/>
            </a:pPr>
            <a:r>
              <a:rPr lang="en-US" dirty="0"/>
              <a:t> </a:t>
            </a:r>
          </a:p>
        </p:txBody>
      </p:sp>
      <p:sp>
        <p:nvSpPr>
          <p:cNvPr id="7" name="Rectangle 6"/>
          <p:cNvSpPr/>
          <p:nvPr/>
        </p:nvSpPr>
        <p:spPr>
          <a:xfrm>
            <a:off x="76200" y="1143001"/>
            <a:ext cx="8915400" cy="5509200"/>
          </a:xfrm>
          <a:prstGeom prst="rect">
            <a:avLst/>
          </a:prstGeom>
        </p:spPr>
        <p:txBody>
          <a:bodyPr wrap="square">
            <a:spAutoFit/>
          </a:bodyPr>
          <a:lstStyle/>
          <a:p>
            <a:r>
              <a:rPr lang="en-US" sz="1600" cap="all" dirty="0"/>
              <a:t>MAKING A LASTING IMPACT</a:t>
            </a:r>
          </a:p>
          <a:p>
            <a:r>
              <a:rPr lang="en-US" sz="1600" dirty="0"/>
              <a:t>To cultivate a new future for East Lake, we are working with the community and our partners, implementing a vision of holistic community revitalization that will put an end to a cycle of generational poverty. Among our milestones already achieved:</a:t>
            </a:r>
          </a:p>
          <a:p>
            <a:endParaRPr lang="en-US" sz="1600" dirty="0"/>
          </a:p>
          <a:p>
            <a:pPr marL="171450" indent="-171450">
              <a:buFont typeface="Arial" panose="020B0604020202020204" pitchFamily="34" charset="0"/>
              <a:buChar char="•"/>
            </a:pPr>
            <a:r>
              <a:rPr lang="en-US" sz="1600" dirty="0"/>
              <a:t>Secured $18.5 million in funding from Atlanta Public Schools for construction of a new Woodson Park Academy, K–8 school building slated to open in 2020</a:t>
            </a:r>
          </a:p>
          <a:p>
            <a:pPr marL="171450" indent="-171450">
              <a:buFont typeface="Arial" panose="020B0604020202020204" pitchFamily="34" charset="0"/>
              <a:buChar char="•"/>
            </a:pPr>
            <a:r>
              <a:rPr lang="en-US" sz="1600" dirty="0"/>
              <a:t>Successfully advocated for the approval of KIPP schools as the designated operator of Woodson Park Academy, beginning in August 2019</a:t>
            </a:r>
          </a:p>
          <a:p>
            <a:endParaRPr lang="en-US" sz="1600" dirty="0"/>
          </a:p>
          <a:p>
            <a:pPr marL="171450" indent="-171450">
              <a:buFont typeface="Arial" panose="020B0604020202020204" pitchFamily="34" charset="0"/>
              <a:buChar char="•"/>
            </a:pPr>
            <a:r>
              <a:rPr lang="en-US" sz="1600" dirty="0"/>
              <a:t>Secured partnership with the YMCA of Metro Atlanta to construct a new state-of-the-art community wellness and early childhood learning center adjacent to Woodson Park Academy</a:t>
            </a:r>
          </a:p>
          <a:p>
            <a:endParaRPr lang="en-US" sz="1600" dirty="0"/>
          </a:p>
          <a:p>
            <a:pPr marL="171450" indent="-171450">
              <a:buFont typeface="Arial" panose="020B0604020202020204" pitchFamily="34" charset="0"/>
              <a:buChar char="•"/>
            </a:pPr>
            <a:r>
              <a:rPr lang="en-US" sz="1600" dirty="0"/>
              <a:t>Building a partnership with </a:t>
            </a:r>
            <a:r>
              <a:rPr lang="en-US" sz="1600" dirty="0" err="1"/>
              <a:t>Callanwolde</a:t>
            </a:r>
            <a:r>
              <a:rPr lang="en-US" sz="1600" dirty="0"/>
              <a:t> Fine Arts Center to provide arts experiences for all of Grove Park’s K-5 students</a:t>
            </a:r>
          </a:p>
          <a:p>
            <a:endParaRPr lang="en-US" sz="1600" dirty="0"/>
          </a:p>
          <a:p>
            <a:pPr marL="171450" indent="-171450">
              <a:buFont typeface="Arial" panose="020B0604020202020204" pitchFamily="34" charset="0"/>
              <a:buChar char="•"/>
            </a:pPr>
            <a:r>
              <a:rPr lang="en-US" sz="1600" dirty="0"/>
              <a:t>Connected Grove Park residents and organizations with Atlanta Volunteer Lawyer’s Foundation to provide pro-bono legal advice and representation around landlord/tenant disputes, evictions, unpaid wages, domestic violence, and probate issues</a:t>
            </a:r>
          </a:p>
          <a:p>
            <a:endParaRPr lang="en-US" sz="1600" dirty="0"/>
          </a:p>
          <a:p>
            <a:pPr marL="171450" indent="-171450">
              <a:buFont typeface="Arial" panose="020B0604020202020204" pitchFamily="34" charset="0"/>
              <a:buChar char="•"/>
            </a:pPr>
            <a:r>
              <a:rPr lang="en-US" sz="1600" dirty="0"/>
              <a:t>Linked Soccer in the Streets to the Grove Park neighborhood, bringing soccer and character building programming to Grove Park’s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C.O.N.N.E.C.T. Ministries Building  Community </a:t>
            </a:r>
          </a:p>
        </p:txBody>
      </p:sp>
      <p:sp>
        <p:nvSpPr>
          <p:cNvPr id="13315" name="Content Placeholder 2"/>
          <p:cNvSpPr>
            <a:spLocks noGrp="1"/>
          </p:cNvSpPr>
          <p:nvPr>
            <p:ph idx="1"/>
          </p:nvPr>
        </p:nvSpPr>
        <p:spPr/>
        <p:txBody>
          <a:bodyPr/>
          <a:lstStyle/>
          <a:p>
            <a:r>
              <a:rPr lang="en-US" cap="all" dirty="0"/>
              <a:t>COMMUNITY BUILDING</a:t>
            </a:r>
          </a:p>
          <a:p>
            <a:r>
              <a:rPr lang="en-US" sz="2400" dirty="0"/>
              <a:t>Grove Park Foundation is engaging with residents to bring about neighborhood stabilization and revitalization. We continue to learn and understand the needs and challenges shaping the local neighborhood landscape. We have taken several important steps that are already resonating with the community, and we are eager to move forward with additional programs. Through this process, we are helping foster a healthy environment for new opportunities, and developing partnerships with local business and community leaders to implement the vision and set a new course in Grove Park.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0" y="486973"/>
            <a:ext cx="4343400" cy="966787"/>
          </a:xfrm>
        </p:spPr>
        <p:txBody>
          <a:bodyPr/>
          <a:lstStyle/>
          <a:p>
            <a:pPr algn="ctr"/>
            <a:r>
              <a:rPr lang="en-US" sz="4000" dirty="0"/>
              <a:t>Grove Park</a:t>
            </a:r>
          </a:p>
        </p:txBody>
      </p:sp>
      <p:sp>
        <p:nvSpPr>
          <p:cNvPr id="4" name="Rectangle 1"/>
          <p:cNvSpPr>
            <a:spLocks noChangeArrowheads="1"/>
          </p:cNvSpPr>
          <p:nvPr/>
        </p:nvSpPr>
        <p:spPr bwMode="auto">
          <a:xfrm>
            <a:off x="2133600" y="25309"/>
            <a:ext cx="3373439"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US" altLang="en-US" sz="3600" dirty="0">
              <a:latin typeface="Gill Sans W01 Book"/>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0" i="0" u="none" strike="noStrike" cap="none" normalizeH="0" baseline="0" dirty="0">
                <a:ln>
                  <a:noFill/>
                </a:ln>
                <a:effectLst/>
                <a:latin typeface="Gill Sans W01 Book"/>
              </a:rPr>
              <a:t>100  </a:t>
            </a:r>
            <a:r>
              <a:rPr kumimoji="0" lang="en-US" altLang="en-US" sz="2400" b="0" i="0" u="none" strike="noStrike" cap="none" normalizeH="0" baseline="0" dirty="0">
                <a:ln>
                  <a:noFill/>
                </a:ln>
                <a:effectLst/>
                <a:latin typeface="Gill Sans W01 Light"/>
              </a:rPr>
              <a:t>mixed-income, family housing proposed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effectLst/>
              <a:latin typeface="Gill Sans W01 Ligh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a:ln>
                  <a:noFill/>
                </a:ln>
                <a:effectLst/>
                <a:latin typeface="Gill Sans W01 Book"/>
              </a:rPr>
              <a:t>$</a:t>
            </a:r>
            <a:r>
              <a:rPr lang="en-US" altLang="en-US" sz="2800" dirty="0">
                <a:latin typeface="Gill Sans W01 Book"/>
              </a:rPr>
              <a:t>18.5  million  </a:t>
            </a:r>
            <a:r>
              <a:rPr lang="en-US" altLang="en-US" b="1" dirty="0">
                <a:latin typeface="Gill Sans W01 Light"/>
              </a:rPr>
              <a:t>Commitment from Atlanta Public Schools (APS) to help construct Woodson Park Academy,</a:t>
            </a:r>
          </a:p>
          <a:p>
            <a:pPr lvl="0" eaLnBrk="0" hangingPunct="0"/>
            <a:r>
              <a:rPr lang="en-US" altLang="en-US" b="1" dirty="0">
                <a:latin typeface="Gill Sans W01 Light"/>
              </a:rPr>
              <a:t> a K-8 neighborhood school building slated to open in 2020</a:t>
            </a:r>
            <a:endParaRPr kumimoji="0" lang="en-US" altLang="en-US" b="0" i="0" u="none" strike="noStrike" cap="none" normalizeH="0" baseline="0" dirty="0">
              <a:ln>
                <a:noFill/>
              </a:ln>
              <a:effectLst/>
              <a:latin typeface="Gill Sans W01 Boo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effectLst/>
                <a:latin typeface="Gill Sans W01 Book"/>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effectLst/>
                <a:latin typeface="Gill Sans W01 Book"/>
              </a:rPr>
              <a:t>$35 million </a:t>
            </a:r>
            <a:r>
              <a:rPr kumimoji="0" lang="en-US" altLang="en-US" sz="1600" b="1" i="0" u="none" strike="noStrike" cap="none" normalizeH="0" baseline="0" dirty="0">
                <a:ln>
                  <a:noFill/>
                </a:ln>
                <a:effectLst/>
                <a:latin typeface="Gill Sans W01 Light"/>
              </a:rPr>
              <a:t>Fundraising campaign for construction of the new Woodson Park Academy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Gill Sans W01 Light"/>
              </a:rPr>
              <a:t> and an adjacent new state-of-the-art YMCA / community wellness center leveraging APS' investment</a:t>
            </a:r>
            <a:endParaRPr kumimoji="0" lang="en-US" altLang="en-US" b="1" i="0" u="none" strike="noStrike" cap="none" normalizeH="0" baseline="0" dirty="0">
              <a:ln>
                <a:noFill/>
              </a:ln>
              <a:effectLst/>
              <a:latin typeface="Gill Sans W01 Book"/>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333333"/>
              </a:solidFill>
              <a:effectLst/>
              <a:latin typeface="Gill Sans W01 Book"/>
            </a:endParaRPr>
          </a:p>
        </p:txBody>
      </p:sp>
      <p:pic>
        <p:nvPicPr>
          <p:cNvPr id="7170" name="Picture 2" descr="https://purposebuiltcommunities.org/wp-content/uploads/2013/02/stat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080" y="2286000"/>
            <a:ext cx="10668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https://purposebuiltcommunities.org/wp-content/uploads/2013/02/stat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280" y="4493078"/>
            <a:ext cx="990600" cy="919843"/>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https://purposebuiltcommunities.org/wp-content/uploads/2013/02/stat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661" y="261888"/>
            <a:ext cx="1239838" cy="1416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120355"/>
      </p:ext>
    </p:extLst>
  </p:cSld>
  <p:clrMapOvr>
    <a:masterClrMapping/>
  </p:clrMapOvr>
</p:sld>
</file>

<file path=ppt/theme/theme1.xml><?xml version="1.0" encoding="utf-8"?>
<a:theme xmlns:a="http://schemas.openxmlformats.org/drawingml/2006/main" name="Office Theme">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1165</TotalTime>
  <Words>1216</Words>
  <Application>Microsoft Office PowerPoint</Application>
  <PresentationFormat>On-screen Show (4:3)</PresentationFormat>
  <Paragraphs>54</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Gill Sans W01 Book</vt:lpstr>
      <vt:lpstr>Gill Sans W01 Book Italic</vt:lpstr>
      <vt:lpstr>Gill Sans W01 Light</vt:lpstr>
      <vt:lpstr>Office Theme</vt:lpstr>
      <vt:lpstr>C.O.N.N.E.C.T. MINISTRIES  PRESENTS</vt:lpstr>
      <vt:lpstr>A Holistic Model for the Burlington Community</vt:lpstr>
      <vt:lpstr>Purpose Built Communities purposebuiltcommunities.org  </vt:lpstr>
      <vt:lpstr>PowerPoint Presentation</vt:lpstr>
      <vt:lpstr>PowerPoint Presentation</vt:lpstr>
      <vt:lpstr>GROVE PARK PROJECT                 ATLANTA, GA</vt:lpstr>
      <vt:lpstr>Getting CONNECTED</vt:lpstr>
      <vt:lpstr>C.O.N.N.E.C.T. Ministries Building  Community </vt:lpstr>
      <vt:lpstr>PowerPoint Presentation</vt:lpstr>
      <vt:lpstr>PowerPoint Presentation</vt:lpstr>
      <vt:lpstr>PowerPoint Presentation</vt:lpstr>
      <vt:lpstr>          “The Burlington village”</vt:lpstr>
      <vt:lpstr>DEFINED NEIGHBORHOOD Focus on defined neighborhoods where transformative programs and infrastructure can be established; if we can change the place, we can change outcomes for the people who live there. COMMUNITY QUARTERBACK Usually a newly-created nonprofit, it leads the revitalization by engaging community members, building partnerships, securing funding, and ensuring implementation of the housing, education, and wellness components of the model as part of the community’s vision. MIXED-INCOME HOUSING Offer an environment with high-quality construction and practical amenities surrounded by safe walkways and streets, transforming the way residents view themselves and their neighborhood. CRADLE-TO-COLLEGE EDUCATION Establish an arena for student growth, learning, and achievement at every level starting at birth, and implement a rigorous and relevant curriculum to help ensure successful futures through college and beyond. COMMUNITY WELLNESS Provide a community-specific mix of facilities, programs, and services that honor local history, reflect the priorities of residents, promote healthy lifestyles, create jobs, and reduce crime.</vt:lpstr>
      <vt:lpstr>“THE BURLINGTON FOUNDATION”</vt:lpstr>
    </vt:vector>
  </TitlesOfParts>
  <Company>The Wyatts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Kiera</dc:creator>
  <cp:lastModifiedBy>Larry Van Guilder</cp:lastModifiedBy>
  <cp:revision>73</cp:revision>
  <dcterms:created xsi:type="dcterms:W3CDTF">2011-04-27T00:04:37Z</dcterms:created>
  <dcterms:modified xsi:type="dcterms:W3CDTF">2019-11-13T23:15:58Z</dcterms:modified>
</cp:coreProperties>
</file>