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xlsx" ContentType="application/vnd.openxmlformats-officedocument.spreadsheetml.sheet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5" r:id="rId5"/>
  </p:sldMasterIdLst>
  <p:sldIdLst>
    <p:sldId id="256" r:id="rId6"/>
    <p:sldId id="268" r:id="rId7"/>
    <p:sldId id="277" r:id="rId8"/>
    <p:sldId id="273" r:id="rId9"/>
    <p:sldId id="278" r:id="rId10"/>
    <p:sldId id="275" r:id="rId11"/>
    <p:sldId id="276" r:id="rId12"/>
    <p:sldId id="259" r:id="rId13"/>
    <p:sldId id="274" r:id="rId14"/>
    <p:sldId id="269" r:id="rId15"/>
    <p:sldId id="26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36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74"/>
  </p:normalViewPr>
  <p:slideViewPr>
    <p:cSldViewPr snapToGrid="0" snapToObjects="1" showGuides="1">
      <p:cViewPr varScale="1">
        <p:scale>
          <a:sx n="57" d="100"/>
          <a:sy n="57" d="100"/>
        </p:scale>
        <p:origin x="-2208" y="-104"/>
      </p:cViewPr>
      <p:guideLst>
        <p:guide orient="horz" pos="213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customXml" Target="../customXml/item4.xml"/><Relationship Id="rId5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Relationship Id="rId2" Type="http://schemas.microsoft.com/office/2011/relationships/chartStyle" Target="style1.xml"/><Relationship Id="rId3" Type="http://schemas.microsoft.com/office/2011/relationships/chartColorStyle" Target="colors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2.xlsx"/><Relationship Id="rId2" Type="http://schemas.microsoft.com/office/2011/relationships/chartStyle" Target="style2.xml"/><Relationship Id="rId3" Type="http://schemas.microsoft.com/office/2011/relationships/chartColorStyle" Target="colors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dirty="0" smtClean="0"/>
              <a:t>Existing </a:t>
            </a:r>
            <a:r>
              <a:rPr lang="en-US" dirty="0"/>
              <a:t>Debt </a:t>
            </a:r>
            <a:r>
              <a:rPr lang="en-US" dirty="0" err="1"/>
              <a:t>Paydown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28408131587496"/>
          <c:y val="0.109411783133906"/>
          <c:w val="0.863954942823248"/>
          <c:h val="0.7820488074527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Debt!$DM$3</c:f>
              <c:strCache>
                <c:ptCount val="1"/>
                <c:pt idx="0">
                  <c:v>Exisiting Debt Paydown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Debt!$B$13:$B$32</c:f>
              <c:numCache>
                <c:formatCode>General</c:formatCode>
                <c:ptCount val="20"/>
                <c:pt idx="0">
                  <c:v>2019.0</c:v>
                </c:pt>
                <c:pt idx="1">
                  <c:v>2020.0</c:v>
                </c:pt>
                <c:pt idx="2">
                  <c:v>2021.0</c:v>
                </c:pt>
                <c:pt idx="3">
                  <c:v>2022.0</c:v>
                </c:pt>
                <c:pt idx="4">
                  <c:v>2023.0</c:v>
                </c:pt>
                <c:pt idx="5">
                  <c:v>2024.0</c:v>
                </c:pt>
                <c:pt idx="6">
                  <c:v>2025.0</c:v>
                </c:pt>
                <c:pt idx="7">
                  <c:v>2026.0</c:v>
                </c:pt>
                <c:pt idx="8">
                  <c:v>2027.0</c:v>
                </c:pt>
                <c:pt idx="9">
                  <c:v>2028.0</c:v>
                </c:pt>
                <c:pt idx="10">
                  <c:v>2029.0</c:v>
                </c:pt>
                <c:pt idx="11">
                  <c:v>2030.0</c:v>
                </c:pt>
                <c:pt idx="12">
                  <c:v>2031.0</c:v>
                </c:pt>
                <c:pt idx="13">
                  <c:v>2032.0</c:v>
                </c:pt>
                <c:pt idx="14">
                  <c:v>2033.0</c:v>
                </c:pt>
                <c:pt idx="15">
                  <c:v>2034.0</c:v>
                </c:pt>
                <c:pt idx="16">
                  <c:v>2035.0</c:v>
                </c:pt>
                <c:pt idx="17">
                  <c:v>2036.0</c:v>
                </c:pt>
                <c:pt idx="18">
                  <c:v>2037.0</c:v>
                </c:pt>
                <c:pt idx="19">
                  <c:v>2038.0</c:v>
                </c:pt>
              </c:numCache>
            </c:numRef>
          </c:cat>
          <c:val>
            <c:numRef>
              <c:f>Debt!$DM$13:$DM$32</c:f>
              <c:numCache>
                <c:formatCode>_(* #,##0_);_(* \(#,##0\);_(* "-"??_);_(@_)</c:formatCode>
                <c:ptCount val="20"/>
                <c:pt idx="0">
                  <c:v>6.5273008E8</c:v>
                </c:pt>
                <c:pt idx="1">
                  <c:v>6.07835799E8</c:v>
                </c:pt>
                <c:pt idx="2">
                  <c:v>5.64876518E8</c:v>
                </c:pt>
                <c:pt idx="3">
                  <c:v>5.24127237E8</c:v>
                </c:pt>
                <c:pt idx="4">
                  <c:v>4.89162956E8</c:v>
                </c:pt>
                <c:pt idx="5">
                  <c:v>4.52978675E8</c:v>
                </c:pt>
                <c:pt idx="6">
                  <c:v>4.16494394E8</c:v>
                </c:pt>
                <c:pt idx="7">
                  <c:v>3.81010113E8</c:v>
                </c:pt>
                <c:pt idx="8">
                  <c:v>3.43635832E8</c:v>
                </c:pt>
                <c:pt idx="9">
                  <c:v>3.04896976E8</c:v>
                </c:pt>
                <c:pt idx="10">
                  <c:v>2.65825E8</c:v>
                </c:pt>
                <c:pt idx="11">
                  <c:v>2.2537E8</c:v>
                </c:pt>
                <c:pt idx="12">
                  <c:v>1.9137E8</c:v>
                </c:pt>
                <c:pt idx="13">
                  <c:v>1.55985E8</c:v>
                </c:pt>
                <c:pt idx="14">
                  <c:v>1.1928E8</c:v>
                </c:pt>
                <c:pt idx="15">
                  <c:v>8.226E7</c:v>
                </c:pt>
                <c:pt idx="16">
                  <c:v>4.378E7</c:v>
                </c:pt>
                <c:pt idx="17">
                  <c:v>2.16E7</c:v>
                </c:pt>
                <c:pt idx="18">
                  <c:v>9.63E6</c:v>
                </c:pt>
                <c:pt idx="19">
                  <c:v>1.655E6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91615384"/>
        <c:axId val="2091075528"/>
      </c:barChart>
      <c:catAx>
        <c:axId val="2091615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16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091075528"/>
        <c:crosses val="autoZero"/>
        <c:auto val="1"/>
        <c:lblAlgn val="ctr"/>
        <c:lblOffset val="100"/>
        <c:noMultiLvlLbl val="0"/>
      </c:catAx>
      <c:valAx>
        <c:axId val="2091075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091615384"/>
        <c:crosses val="autoZero"/>
        <c:crossBetween val="between"/>
        <c:dispUnits>
          <c:builtInUnit val="millions"/>
          <c:dispUnitsLbl>
            <c:layout/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accent1"/>
      </a:solidFill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b="1" dirty="0">
                <a:solidFill>
                  <a:schemeClr val="tx2"/>
                </a:solidFill>
              </a:rPr>
              <a:t>Total Existing &amp; Proposed Debt Service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979136556902207"/>
          <c:y val="0.103970386570637"/>
          <c:w val="0.885330822603763"/>
          <c:h val="0.6888678187989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Debt!$CM$3</c:f>
              <c:strCache>
                <c:ptCount val="1"/>
                <c:pt idx="0">
                  <c:v>Total Existing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Debt!$B$13:$B$37</c:f>
              <c:numCache>
                <c:formatCode>General</c:formatCode>
                <c:ptCount val="25"/>
                <c:pt idx="0">
                  <c:v>2019.0</c:v>
                </c:pt>
                <c:pt idx="1">
                  <c:v>2020.0</c:v>
                </c:pt>
                <c:pt idx="2">
                  <c:v>2021.0</c:v>
                </c:pt>
                <c:pt idx="3">
                  <c:v>2022.0</c:v>
                </c:pt>
                <c:pt idx="4">
                  <c:v>2023.0</c:v>
                </c:pt>
                <c:pt idx="5">
                  <c:v>2024.0</c:v>
                </c:pt>
                <c:pt idx="6">
                  <c:v>2025.0</c:v>
                </c:pt>
                <c:pt idx="7">
                  <c:v>2026.0</c:v>
                </c:pt>
                <c:pt idx="8">
                  <c:v>2027.0</c:v>
                </c:pt>
                <c:pt idx="9">
                  <c:v>2028.0</c:v>
                </c:pt>
                <c:pt idx="10">
                  <c:v>2029.0</c:v>
                </c:pt>
                <c:pt idx="11">
                  <c:v>2030.0</c:v>
                </c:pt>
                <c:pt idx="12">
                  <c:v>2031.0</c:v>
                </c:pt>
                <c:pt idx="13">
                  <c:v>2032.0</c:v>
                </c:pt>
                <c:pt idx="14">
                  <c:v>2033.0</c:v>
                </c:pt>
                <c:pt idx="15">
                  <c:v>2034.0</c:v>
                </c:pt>
                <c:pt idx="16">
                  <c:v>2035.0</c:v>
                </c:pt>
                <c:pt idx="17">
                  <c:v>2036.0</c:v>
                </c:pt>
                <c:pt idx="18">
                  <c:v>2037.0</c:v>
                </c:pt>
                <c:pt idx="19">
                  <c:v>2038.0</c:v>
                </c:pt>
                <c:pt idx="20">
                  <c:v>2039.0</c:v>
                </c:pt>
                <c:pt idx="21">
                  <c:v>2040.0</c:v>
                </c:pt>
                <c:pt idx="22">
                  <c:v>2041.0</c:v>
                </c:pt>
                <c:pt idx="23">
                  <c:v>2042.0</c:v>
                </c:pt>
                <c:pt idx="24">
                  <c:v>2043.0</c:v>
                </c:pt>
              </c:numCache>
            </c:numRef>
          </c:cat>
          <c:val>
            <c:numRef>
              <c:f>Debt!$CO$13:$CO$38</c:f>
              <c:numCache>
                <c:formatCode>_(* #,##0_);_(* \(#,##0\);_(* "-"??_);_(@_)</c:formatCode>
                <c:ptCount val="26"/>
                <c:pt idx="0">
                  <c:v>6.834616583E7</c:v>
                </c:pt>
                <c:pt idx="1">
                  <c:v>6.48307475E7</c:v>
                </c:pt>
                <c:pt idx="2">
                  <c:v>6.28751375E7</c:v>
                </c:pt>
                <c:pt idx="3">
                  <c:v>5.5542945125E7</c:v>
                </c:pt>
                <c:pt idx="4">
                  <c:v>5.546208625E7</c:v>
                </c:pt>
                <c:pt idx="5">
                  <c:v>5.4404653375E7</c:v>
                </c:pt>
                <c:pt idx="6">
                  <c:v>5.2002258875E7</c:v>
                </c:pt>
                <c:pt idx="7">
                  <c:v>5.2494644625E7</c:v>
                </c:pt>
                <c:pt idx="8">
                  <c:v>5.2412434E7</c:v>
                </c:pt>
                <c:pt idx="9">
                  <c:v>5.12224385E7</c:v>
                </c:pt>
                <c:pt idx="10">
                  <c:v>5.101568E7</c:v>
                </c:pt>
                <c:pt idx="11">
                  <c:v>4.2849035E7</c:v>
                </c:pt>
                <c:pt idx="12">
                  <c:v>4.2747141875E7</c:v>
                </c:pt>
                <c:pt idx="13">
                  <c:v>4.267461875E7</c:v>
                </c:pt>
                <c:pt idx="14">
                  <c:v>4.1533288125E7</c:v>
                </c:pt>
                <c:pt idx="15">
                  <c:v>4.15095375E7</c:v>
                </c:pt>
                <c:pt idx="16">
                  <c:v>2.366010625E7</c:v>
                </c:pt>
                <c:pt idx="17">
                  <c:v>1.271098125E7</c:v>
                </c:pt>
                <c:pt idx="18">
                  <c:v>8.3128E6</c:v>
                </c:pt>
                <c:pt idx="19">
                  <c:v>1.7212E6</c:v>
                </c:pt>
                <c:pt idx="20">
                  <c:v>0.0</c:v>
                </c:pt>
                <c:pt idx="21">
                  <c:v>0.0</c:v>
                </c:pt>
                <c:pt idx="22">
                  <c:v>0.0</c:v>
                </c:pt>
                <c:pt idx="23">
                  <c:v>0.0</c:v>
                </c:pt>
                <c:pt idx="24">
                  <c:v>0.0</c:v>
                </c:pt>
                <c:pt idx="25">
                  <c:v>0.0</c:v>
                </c:pt>
              </c:numCache>
            </c:numRef>
          </c:val>
        </c:ser>
        <c:ser>
          <c:idx val="1"/>
          <c:order val="1"/>
          <c:tx>
            <c:strRef>
              <c:f>Debt!$CP$3</c:f>
              <c:strCache>
                <c:ptCount val="1"/>
                <c:pt idx="0">
                  <c:v>Proposed Debt 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Debt!$B$13:$B$37</c:f>
              <c:numCache>
                <c:formatCode>General</c:formatCode>
                <c:ptCount val="25"/>
                <c:pt idx="0">
                  <c:v>2019.0</c:v>
                </c:pt>
                <c:pt idx="1">
                  <c:v>2020.0</c:v>
                </c:pt>
                <c:pt idx="2">
                  <c:v>2021.0</c:v>
                </c:pt>
                <c:pt idx="3">
                  <c:v>2022.0</c:v>
                </c:pt>
                <c:pt idx="4">
                  <c:v>2023.0</c:v>
                </c:pt>
                <c:pt idx="5">
                  <c:v>2024.0</c:v>
                </c:pt>
                <c:pt idx="6">
                  <c:v>2025.0</c:v>
                </c:pt>
                <c:pt idx="7">
                  <c:v>2026.0</c:v>
                </c:pt>
                <c:pt idx="8">
                  <c:v>2027.0</c:v>
                </c:pt>
                <c:pt idx="9">
                  <c:v>2028.0</c:v>
                </c:pt>
                <c:pt idx="10">
                  <c:v>2029.0</c:v>
                </c:pt>
                <c:pt idx="11">
                  <c:v>2030.0</c:v>
                </c:pt>
                <c:pt idx="12">
                  <c:v>2031.0</c:v>
                </c:pt>
                <c:pt idx="13">
                  <c:v>2032.0</c:v>
                </c:pt>
                <c:pt idx="14">
                  <c:v>2033.0</c:v>
                </c:pt>
                <c:pt idx="15">
                  <c:v>2034.0</c:v>
                </c:pt>
                <c:pt idx="16">
                  <c:v>2035.0</c:v>
                </c:pt>
                <c:pt idx="17">
                  <c:v>2036.0</c:v>
                </c:pt>
                <c:pt idx="18">
                  <c:v>2037.0</c:v>
                </c:pt>
                <c:pt idx="19">
                  <c:v>2038.0</c:v>
                </c:pt>
                <c:pt idx="20">
                  <c:v>2039.0</c:v>
                </c:pt>
                <c:pt idx="21">
                  <c:v>2040.0</c:v>
                </c:pt>
                <c:pt idx="22">
                  <c:v>2041.0</c:v>
                </c:pt>
                <c:pt idx="23">
                  <c:v>2042.0</c:v>
                </c:pt>
                <c:pt idx="24">
                  <c:v>2043.0</c:v>
                </c:pt>
              </c:numCache>
            </c:numRef>
          </c:cat>
          <c:val>
            <c:numRef>
              <c:f>Debt!$CS$13:$CS$38</c:f>
              <c:numCache>
                <c:formatCode>_(* #,##0_);_(* \(#,##0\);_(* "-"??_);_(@_)</c:formatCode>
                <c:ptCount val="26"/>
                <c:pt idx="0">
                  <c:v>0.0</c:v>
                </c:pt>
                <c:pt idx="1">
                  <c:v>2.86875E6</c:v>
                </c:pt>
                <c:pt idx="2">
                  <c:v>2.86975E6</c:v>
                </c:pt>
                <c:pt idx="3">
                  <c:v>2.873E6</c:v>
                </c:pt>
                <c:pt idx="4">
                  <c:v>2.87325E6</c:v>
                </c:pt>
                <c:pt idx="5">
                  <c:v>2.8705E6</c:v>
                </c:pt>
                <c:pt idx="6">
                  <c:v>2.86975E6</c:v>
                </c:pt>
                <c:pt idx="7">
                  <c:v>2.87075E6</c:v>
                </c:pt>
                <c:pt idx="8">
                  <c:v>2.86825E6</c:v>
                </c:pt>
                <c:pt idx="9">
                  <c:v>2.87225E6</c:v>
                </c:pt>
                <c:pt idx="10">
                  <c:v>2.87225E6</c:v>
                </c:pt>
                <c:pt idx="11">
                  <c:v>2.86825E6</c:v>
                </c:pt>
                <c:pt idx="12">
                  <c:v>2.87025E6</c:v>
                </c:pt>
                <c:pt idx="13">
                  <c:v>2.87275E6</c:v>
                </c:pt>
                <c:pt idx="14">
                  <c:v>2.8705E6</c:v>
                </c:pt>
                <c:pt idx="15">
                  <c:v>2.8685E6</c:v>
                </c:pt>
                <c:pt idx="16">
                  <c:v>2.8715E6</c:v>
                </c:pt>
                <c:pt idx="17">
                  <c:v>2.869E6</c:v>
                </c:pt>
                <c:pt idx="18">
                  <c:v>2.871E6</c:v>
                </c:pt>
                <c:pt idx="19">
                  <c:v>2.872E6</c:v>
                </c:pt>
                <c:pt idx="20">
                  <c:v>2.87175E6</c:v>
                </c:pt>
                <c:pt idx="21">
                  <c:v>0.0</c:v>
                </c:pt>
                <c:pt idx="22">
                  <c:v>0.0</c:v>
                </c:pt>
                <c:pt idx="23">
                  <c:v>0.0</c:v>
                </c:pt>
                <c:pt idx="24">
                  <c:v>0.0</c:v>
                </c:pt>
                <c:pt idx="25">
                  <c:v>0.0</c:v>
                </c:pt>
              </c:numCache>
            </c:numRef>
          </c:val>
        </c:ser>
        <c:ser>
          <c:idx val="2"/>
          <c:order val="2"/>
          <c:tx>
            <c:strRef>
              <c:f>Debt!$CT$3</c:f>
              <c:strCache>
                <c:ptCount val="1"/>
                <c:pt idx="0">
                  <c:v>Proposed Debt 2020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Debt!$B$13:$B$37</c:f>
              <c:numCache>
                <c:formatCode>General</c:formatCode>
                <c:ptCount val="25"/>
                <c:pt idx="0">
                  <c:v>2019.0</c:v>
                </c:pt>
                <c:pt idx="1">
                  <c:v>2020.0</c:v>
                </c:pt>
                <c:pt idx="2">
                  <c:v>2021.0</c:v>
                </c:pt>
                <c:pt idx="3">
                  <c:v>2022.0</c:v>
                </c:pt>
                <c:pt idx="4">
                  <c:v>2023.0</c:v>
                </c:pt>
                <c:pt idx="5">
                  <c:v>2024.0</c:v>
                </c:pt>
                <c:pt idx="6">
                  <c:v>2025.0</c:v>
                </c:pt>
                <c:pt idx="7">
                  <c:v>2026.0</c:v>
                </c:pt>
                <c:pt idx="8">
                  <c:v>2027.0</c:v>
                </c:pt>
                <c:pt idx="9">
                  <c:v>2028.0</c:v>
                </c:pt>
                <c:pt idx="10">
                  <c:v>2029.0</c:v>
                </c:pt>
                <c:pt idx="11">
                  <c:v>2030.0</c:v>
                </c:pt>
                <c:pt idx="12">
                  <c:v>2031.0</c:v>
                </c:pt>
                <c:pt idx="13">
                  <c:v>2032.0</c:v>
                </c:pt>
                <c:pt idx="14">
                  <c:v>2033.0</c:v>
                </c:pt>
                <c:pt idx="15">
                  <c:v>2034.0</c:v>
                </c:pt>
                <c:pt idx="16">
                  <c:v>2035.0</c:v>
                </c:pt>
                <c:pt idx="17">
                  <c:v>2036.0</c:v>
                </c:pt>
                <c:pt idx="18">
                  <c:v>2037.0</c:v>
                </c:pt>
                <c:pt idx="19">
                  <c:v>2038.0</c:v>
                </c:pt>
                <c:pt idx="20">
                  <c:v>2039.0</c:v>
                </c:pt>
                <c:pt idx="21">
                  <c:v>2040.0</c:v>
                </c:pt>
                <c:pt idx="22">
                  <c:v>2041.0</c:v>
                </c:pt>
                <c:pt idx="23">
                  <c:v>2042.0</c:v>
                </c:pt>
                <c:pt idx="24">
                  <c:v>2043.0</c:v>
                </c:pt>
              </c:numCache>
            </c:numRef>
          </c:cat>
          <c:val>
            <c:numRef>
              <c:f>Debt!$CW$13:$CW$38</c:f>
              <c:numCache>
                <c:formatCode>_(* #,##0_);_(* \(#,##0\);_(* "-"??_);_(@_)</c:formatCode>
                <c:ptCount val="26"/>
                <c:pt idx="0">
                  <c:v>0.0</c:v>
                </c:pt>
                <c:pt idx="1">
                  <c:v>0.0</c:v>
                </c:pt>
                <c:pt idx="2">
                  <c:v>2.431E6</c:v>
                </c:pt>
                <c:pt idx="3">
                  <c:v>2.43525E6</c:v>
                </c:pt>
                <c:pt idx="4">
                  <c:v>2.432E6</c:v>
                </c:pt>
                <c:pt idx="5">
                  <c:v>2.4315E6</c:v>
                </c:pt>
                <c:pt idx="6">
                  <c:v>2.4335E6</c:v>
                </c:pt>
                <c:pt idx="7">
                  <c:v>2.43275E6</c:v>
                </c:pt>
                <c:pt idx="8">
                  <c:v>2.43425E6</c:v>
                </c:pt>
                <c:pt idx="9">
                  <c:v>2.43275E6</c:v>
                </c:pt>
                <c:pt idx="10">
                  <c:v>2.43325E6</c:v>
                </c:pt>
                <c:pt idx="11">
                  <c:v>2.4355E6</c:v>
                </c:pt>
                <c:pt idx="12">
                  <c:v>2.43425E6</c:v>
                </c:pt>
                <c:pt idx="13">
                  <c:v>2.4345E6</c:v>
                </c:pt>
                <c:pt idx="14">
                  <c:v>2.431E6</c:v>
                </c:pt>
                <c:pt idx="15">
                  <c:v>2.43375E6</c:v>
                </c:pt>
                <c:pt idx="16">
                  <c:v>2.43225E6</c:v>
                </c:pt>
                <c:pt idx="17">
                  <c:v>2.4315E6</c:v>
                </c:pt>
                <c:pt idx="18">
                  <c:v>2.43125E6</c:v>
                </c:pt>
                <c:pt idx="19">
                  <c:v>2.43125E6</c:v>
                </c:pt>
                <c:pt idx="20">
                  <c:v>2.43125E6</c:v>
                </c:pt>
                <c:pt idx="21">
                  <c:v>2.436E6</c:v>
                </c:pt>
              </c:numCache>
            </c:numRef>
          </c:val>
        </c:ser>
        <c:ser>
          <c:idx val="3"/>
          <c:order val="3"/>
          <c:tx>
            <c:strRef>
              <c:f>Debt!$CX$3</c:f>
              <c:strCache>
                <c:ptCount val="1"/>
                <c:pt idx="0">
                  <c:v>Proposed Debt 2021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Debt!$B$13:$B$37</c:f>
              <c:numCache>
                <c:formatCode>General</c:formatCode>
                <c:ptCount val="25"/>
                <c:pt idx="0">
                  <c:v>2019.0</c:v>
                </c:pt>
                <c:pt idx="1">
                  <c:v>2020.0</c:v>
                </c:pt>
                <c:pt idx="2">
                  <c:v>2021.0</c:v>
                </c:pt>
                <c:pt idx="3">
                  <c:v>2022.0</c:v>
                </c:pt>
                <c:pt idx="4">
                  <c:v>2023.0</c:v>
                </c:pt>
                <c:pt idx="5">
                  <c:v>2024.0</c:v>
                </c:pt>
                <c:pt idx="6">
                  <c:v>2025.0</c:v>
                </c:pt>
                <c:pt idx="7">
                  <c:v>2026.0</c:v>
                </c:pt>
                <c:pt idx="8">
                  <c:v>2027.0</c:v>
                </c:pt>
                <c:pt idx="9">
                  <c:v>2028.0</c:v>
                </c:pt>
                <c:pt idx="10">
                  <c:v>2029.0</c:v>
                </c:pt>
                <c:pt idx="11">
                  <c:v>2030.0</c:v>
                </c:pt>
                <c:pt idx="12">
                  <c:v>2031.0</c:v>
                </c:pt>
                <c:pt idx="13">
                  <c:v>2032.0</c:v>
                </c:pt>
                <c:pt idx="14">
                  <c:v>2033.0</c:v>
                </c:pt>
                <c:pt idx="15">
                  <c:v>2034.0</c:v>
                </c:pt>
                <c:pt idx="16">
                  <c:v>2035.0</c:v>
                </c:pt>
                <c:pt idx="17">
                  <c:v>2036.0</c:v>
                </c:pt>
                <c:pt idx="18">
                  <c:v>2037.0</c:v>
                </c:pt>
                <c:pt idx="19">
                  <c:v>2038.0</c:v>
                </c:pt>
                <c:pt idx="20">
                  <c:v>2039.0</c:v>
                </c:pt>
                <c:pt idx="21">
                  <c:v>2040.0</c:v>
                </c:pt>
                <c:pt idx="22">
                  <c:v>2041.0</c:v>
                </c:pt>
                <c:pt idx="23">
                  <c:v>2042.0</c:v>
                </c:pt>
                <c:pt idx="24">
                  <c:v>2043.0</c:v>
                </c:pt>
              </c:numCache>
            </c:numRef>
          </c:cat>
          <c:val>
            <c:numRef>
              <c:f>Debt!$DA$13:$DA$38</c:f>
              <c:numCache>
                <c:formatCode>General</c:formatCode>
                <c:ptCount val="26"/>
                <c:pt idx="3" formatCode="_(* #,##0_);_(* \(#,##0\);_(* &quot;-&quot;??_);_(@_)">
                  <c:v>2.4955E6</c:v>
                </c:pt>
                <c:pt idx="4" formatCode="_(* #,##0_);_(* \(#,##0\);_(* &quot;-&quot;??_);_(@_)">
                  <c:v>2.4985E6</c:v>
                </c:pt>
                <c:pt idx="5" formatCode="_(* #,##0_);_(* \(#,##0\);_(* &quot;-&quot;??_);_(@_)">
                  <c:v>2.494E6</c:v>
                </c:pt>
                <c:pt idx="6" formatCode="_(* #,##0_);_(* \(#,##0\);_(* &quot;-&quot;??_);_(@_)">
                  <c:v>2.49725E6</c:v>
                </c:pt>
                <c:pt idx="7" formatCode="_(* #,##0_);_(* \(#,##0\);_(* &quot;-&quot;??_);_(@_)">
                  <c:v>2.49775E6</c:v>
                </c:pt>
                <c:pt idx="8" formatCode="_(* #,##0_);_(* \(#,##0\);_(* &quot;-&quot;??_);_(@_)">
                  <c:v>2.4955E6</c:v>
                </c:pt>
                <c:pt idx="9" formatCode="_(* #,##0_);_(* \(#,##0\);_(* &quot;-&quot;??_);_(@_)">
                  <c:v>2.4955E6</c:v>
                </c:pt>
                <c:pt idx="10" formatCode="_(* #,##0_);_(* \(#,##0\);_(* &quot;-&quot;??_);_(@_)">
                  <c:v>2.4975E6</c:v>
                </c:pt>
                <c:pt idx="11" formatCode="_(* #,##0_);_(* \(#,##0\);_(* &quot;-&quot;??_);_(@_)">
                  <c:v>2.49625E6</c:v>
                </c:pt>
                <c:pt idx="12" formatCode="_(* #,##0_);_(* \(#,##0\);_(* &quot;-&quot;??_);_(@_)">
                  <c:v>2.49675E6</c:v>
                </c:pt>
                <c:pt idx="13" formatCode="_(* #,##0_);_(* \(#,##0\);_(* &quot;-&quot;??_);_(@_)">
                  <c:v>2.49375E6</c:v>
                </c:pt>
                <c:pt idx="14" formatCode="_(* #,##0_);_(* \(#,##0\);_(* &quot;-&quot;??_);_(@_)">
                  <c:v>2.49725E6</c:v>
                </c:pt>
                <c:pt idx="15" formatCode="_(* #,##0_);_(* \(#,##0\);_(* &quot;-&quot;??_);_(@_)">
                  <c:v>2.49675E6</c:v>
                </c:pt>
                <c:pt idx="16" formatCode="_(* #,##0_);_(* \(#,##0\);_(* &quot;-&quot;??_);_(@_)">
                  <c:v>2.49725E6</c:v>
                </c:pt>
                <c:pt idx="17" formatCode="_(* #,##0_);_(* \(#,##0\);_(* &quot;-&quot;??_);_(@_)">
                  <c:v>2.4985E6</c:v>
                </c:pt>
                <c:pt idx="18" formatCode="_(* #,##0_);_(* \(#,##0\);_(* &quot;-&quot;??_);_(@_)">
                  <c:v>2.49525E6</c:v>
                </c:pt>
                <c:pt idx="19" formatCode="_(* #,##0_);_(* \(#,##0\);_(* &quot;-&quot;??_);_(@_)">
                  <c:v>2.4975E6</c:v>
                </c:pt>
                <c:pt idx="20" formatCode="_(* #,##0_);_(* \(#,##0\);_(* &quot;-&quot;??_);_(@_)">
                  <c:v>2.49475E6</c:v>
                </c:pt>
                <c:pt idx="21" formatCode="_(* #,##0_);_(* \(#,##0\);_(* &quot;-&quot;??_);_(@_)">
                  <c:v>2.497E6</c:v>
                </c:pt>
                <c:pt idx="22" formatCode="_(* #,##0_);_(* \(#,##0\);_(* &quot;-&quot;??_);_(@_)">
                  <c:v>2.49375E6</c:v>
                </c:pt>
              </c:numCache>
            </c:numRef>
          </c:val>
        </c:ser>
        <c:ser>
          <c:idx val="4"/>
          <c:order val="4"/>
          <c:tx>
            <c:strRef>
              <c:f>Debt!$DB$3</c:f>
              <c:strCache>
                <c:ptCount val="1"/>
                <c:pt idx="0">
                  <c:v>Proposed Debt 2022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Debt!$B$13:$B$37</c:f>
              <c:numCache>
                <c:formatCode>General</c:formatCode>
                <c:ptCount val="25"/>
                <c:pt idx="0">
                  <c:v>2019.0</c:v>
                </c:pt>
                <c:pt idx="1">
                  <c:v>2020.0</c:v>
                </c:pt>
                <c:pt idx="2">
                  <c:v>2021.0</c:v>
                </c:pt>
                <c:pt idx="3">
                  <c:v>2022.0</c:v>
                </c:pt>
                <c:pt idx="4">
                  <c:v>2023.0</c:v>
                </c:pt>
                <c:pt idx="5">
                  <c:v>2024.0</c:v>
                </c:pt>
                <c:pt idx="6">
                  <c:v>2025.0</c:v>
                </c:pt>
                <c:pt idx="7">
                  <c:v>2026.0</c:v>
                </c:pt>
                <c:pt idx="8">
                  <c:v>2027.0</c:v>
                </c:pt>
                <c:pt idx="9">
                  <c:v>2028.0</c:v>
                </c:pt>
                <c:pt idx="10">
                  <c:v>2029.0</c:v>
                </c:pt>
                <c:pt idx="11">
                  <c:v>2030.0</c:v>
                </c:pt>
                <c:pt idx="12">
                  <c:v>2031.0</c:v>
                </c:pt>
                <c:pt idx="13">
                  <c:v>2032.0</c:v>
                </c:pt>
                <c:pt idx="14">
                  <c:v>2033.0</c:v>
                </c:pt>
                <c:pt idx="15">
                  <c:v>2034.0</c:v>
                </c:pt>
                <c:pt idx="16">
                  <c:v>2035.0</c:v>
                </c:pt>
                <c:pt idx="17">
                  <c:v>2036.0</c:v>
                </c:pt>
                <c:pt idx="18">
                  <c:v>2037.0</c:v>
                </c:pt>
                <c:pt idx="19">
                  <c:v>2038.0</c:v>
                </c:pt>
                <c:pt idx="20">
                  <c:v>2039.0</c:v>
                </c:pt>
                <c:pt idx="21">
                  <c:v>2040.0</c:v>
                </c:pt>
                <c:pt idx="22">
                  <c:v>2041.0</c:v>
                </c:pt>
                <c:pt idx="23">
                  <c:v>2042.0</c:v>
                </c:pt>
                <c:pt idx="24">
                  <c:v>2043.0</c:v>
                </c:pt>
              </c:numCache>
            </c:numRef>
          </c:cat>
          <c:val>
            <c:numRef>
              <c:f>Debt!$DE$13:$DE$38</c:f>
              <c:numCache>
                <c:formatCode>General</c:formatCode>
                <c:ptCount val="26"/>
                <c:pt idx="4" formatCode="_(* #,##0_);_(* \(#,##0\);_(* &quot;-&quot;??_);_(@_)">
                  <c:v>2.48125E6</c:v>
                </c:pt>
                <c:pt idx="5" formatCode="_(* #,##0_);_(* \(#,##0\);_(* &quot;-&quot;??_);_(@_)">
                  <c:v>2.4795E6</c:v>
                </c:pt>
                <c:pt idx="6" formatCode="_(* #,##0_);_(* \(#,##0\);_(* &quot;-&quot;??_);_(@_)">
                  <c:v>2.4805E6</c:v>
                </c:pt>
                <c:pt idx="7" formatCode="_(* #,##0_);_(* \(#,##0\);_(* &quot;-&quot;??_);_(@_)">
                  <c:v>2.484E6</c:v>
                </c:pt>
                <c:pt idx="8" formatCode="_(* #,##0_);_(* \(#,##0\);_(* &quot;-&quot;??_);_(@_)">
                  <c:v>2.47975E6</c:v>
                </c:pt>
                <c:pt idx="9" formatCode="_(* #,##0_);_(* \(#,##0\);_(* &quot;-&quot;??_);_(@_)">
                  <c:v>2.483E6</c:v>
                </c:pt>
                <c:pt idx="10" formatCode="_(* #,##0_);_(* \(#,##0\);_(* &quot;-&quot;??_);_(@_)">
                  <c:v>2.48325E6</c:v>
                </c:pt>
                <c:pt idx="11" formatCode="_(* #,##0_);_(* \(#,##0\);_(* &quot;-&quot;??_);_(@_)">
                  <c:v>2.4805E6</c:v>
                </c:pt>
                <c:pt idx="12" formatCode="_(* #,##0_);_(* \(#,##0\);_(* &quot;-&quot;??_);_(@_)">
                  <c:v>2.47975E6</c:v>
                </c:pt>
                <c:pt idx="13" formatCode="_(* #,##0_);_(* \(#,##0\);_(* &quot;-&quot;??_);_(@_)">
                  <c:v>2.48075E6</c:v>
                </c:pt>
                <c:pt idx="14" formatCode="_(* #,##0_);_(* \(#,##0\);_(* &quot;-&quot;??_);_(@_)">
                  <c:v>2.48325E6</c:v>
                </c:pt>
                <c:pt idx="15" formatCode="_(* #,##0_);_(* \(#,##0\);_(* &quot;-&quot;??_);_(@_)">
                  <c:v>2.482E6</c:v>
                </c:pt>
                <c:pt idx="16" formatCode="_(* #,##0_);_(* \(#,##0\);_(* &quot;-&quot;??_);_(@_)">
                  <c:v>2.482E6</c:v>
                </c:pt>
                <c:pt idx="17" formatCode="_(* #,##0_);_(* \(#,##0\);_(* &quot;-&quot;??_);_(@_)">
                  <c:v>2.483E6</c:v>
                </c:pt>
                <c:pt idx="18" formatCode="_(* #,##0_);_(* \(#,##0\);_(* &quot;-&quot;??_);_(@_)">
                  <c:v>2.47975E6</c:v>
                </c:pt>
                <c:pt idx="19" formatCode="_(* #,##0_);_(* \(#,##0\);_(* &quot;-&quot;??_);_(@_)">
                  <c:v>2.48225E6</c:v>
                </c:pt>
                <c:pt idx="20" formatCode="_(* #,##0_);_(* \(#,##0\);_(* &quot;-&quot;??_);_(@_)">
                  <c:v>2.48E6</c:v>
                </c:pt>
                <c:pt idx="21" formatCode="_(* #,##0_);_(* \(#,##0\);_(* &quot;-&quot;??_);_(@_)">
                  <c:v>2.483E6</c:v>
                </c:pt>
                <c:pt idx="22" formatCode="_(* #,##0_);_(* \(#,##0\);_(* &quot;-&quot;??_);_(@_)">
                  <c:v>2.48075E6</c:v>
                </c:pt>
                <c:pt idx="23" formatCode="_(* #,##0_);_(* \(#,##0\);_(* &quot;-&quot;??_);_(@_)">
                  <c:v>2.48325E6</c:v>
                </c:pt>
              </c:numCache>
            </c:numRef>
          </c:val>
        </c:ser>
        <c:ser>
          <c:idx val="5"/>
          <c:order val="5"/>
          <c:tx>
            <c:strRef>
              <c:f>Debt!$DF$3</c:f>
              <c:strCache>
                <c:ptCount val="1"/>
                <c:pt idx="0">
                  <c:v>Proposed Debt 2023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Debt!$B$13:$B$37</c:f>
              <c:numCache>
                <c:formatCode>General</c:formatCode>
                <c:ptCount val="25"/>
                <c:pt idx="0">
                  <c:v>2019.0</c:v>
                </c:pt>
                <c:pt idx="1">
                  <c:v>2020.0</c:v>
                </c:pt>
                <c:pt idx="2">
                  <c:v>2021.0</c:v>
                </c:pt>
                <c:pt idx="3">
                  <c:v>2022.0</c:v>
                </c:pt>
                <c:pt idx="4">
                  <c:v>2023.0</c:v>
                </c:pt>
                <c:pt idx="5">
                  <c:v>2024.0</c:v>
                </c:pt>
                <c:pt idx="6">
                  <c:v>2025.0</c:v>
                </c:pt>
                <c:pt idx="7">
                  <c:v>2026.0</c:v>
                </c:pt>
                <c:pt idx="8">
                  <c:v>2027.0</c:v>
                </c:pt>
                <c:pt idx="9">
                  <c:v>2028.0</c:v>
                </c:pt>
                <c:pt idx="10">
                  <c:v>2029.0</c:v>
                </c:pt>
                <c:pt idx="11">
                  <c:v>2030.0</c:v>
                </c:pt>
                <c:pt idx="12">
                  <c:v>2031.0</c:v>
                </c:pt>
                <c:pt idx="13">
                  <c:v>2032.0</c:v>
                </c:pt>
                <c:pt idx="14">
                  <c:v>2033.0</c:v>
                </c:pt>
                <c:pt idx="15">
                  <c:v>2034.0</c:v>
                </c:pt>
                <c:pt idx="16">
                  <c:v>2035.0</c:v>
                </c:pt>
                <c:pt idx="17">
                  <c:v>2036.0</c:v>
                </c:pt>
                <c:pt idx="18">
                  <c:v>2037.0</c:v>
                </c:pt>
                <c:pt idx="19">
                  <c:v>2038.0</c:v>
                </c:pt>
                <c:pt idx="20">
                  <c:v>2039.0</c:v>
                </c:pt>
                <c:pt idx="21">
                  <c:v>2040.0</c:v>
                </c:pt>
                <c:pt idx="22">
                  <c:v>2041.0</c:v>
                </c:pt>
                <c:pt idx="23">
                  <c:v>2042.0</c:v>
                </c:pt>
                <c:pt idx="24">
                  <c:v>2043.0</c:v>
                </c:pt>
              </c:numCache>
            </c:numRef>
          </c:cat>
          <c:val>
            <c:numRef>
              <c:f>Debt!$DI$13:$DI$38</c:f>
              <c:numCache>
                <c:formatCode>General</c:formatCode>
                <c:ptCount val="26"/>
                <c:pt idx="5" formatCode="_(* #,##0_);_(* \(#,##0\);_(* &quot;-&quot;??_);_(@_)">
                  <c:v>2.44025E6</c:v>
                </c:pt>
                <c:pt idx="6" formatCode="_(* #,##0_);_(* \(#,##0\);_(* &quot;-&quot;??_);_(@_)">
                  <c:v>2.43925E6</c:v>
                </c:pt>
                <c:pt idx="7" formatCode="_(* #,##0_);_(* \(#,##0\);_(* &quot;-&quot;??_);_(@_)">
                  <c:v>2.441E6</c:v>
                </c:pt>
                <c:pt idx="8" formatCode="_(* #,##0_);_(* \(#,##0\);_(* &quot;-&quot;??_);_(@_)">
                  <c:v>2.44025E6</c:v>
                </c:pt>
                <c:pt idx="9" formatCode="_(* #,##0_);_(* \(#,##0\);_(* &quot;-&quot;??_);_(@_)">
                  <c:v>2.437E6</c:v>
                </c:pt>
                <c:pt idx="10" formatCode="_(* #,##0_);_(* \(#,##0\);_(* &quot;-&quot;??_);_(@_)">
                  <c:v>2.44125E6</c:v>
                </c:pt>
                <c:pt idx="11" formatCode="_(* #,##0_);_(* \(#,##0\);_(* &quot;-&quot;??_);_(@_)">
                  <c:v>2.4375E6</c:v>
                </c:pt>
                <c:pt idx="12" formatCode="_(* #,##0_);_(* \(#,##0\);_(* &quot;-&quot;??_);_(@_)">
                  <c:v>2.441E6</c:v>
                </c:pt>
                <c:pt idx="13" formatCode="_(* #,##0_);_(* \(#,##0\);_(* &quot;-&quot;??_);_(@_)">
                  <c:v>2.44125E6</c:v>
                </c:pt>
                <c:pt idx="14" formatCode="_(* #,##0_);_(* \(#,##0\);_(* &quot;-&quot;??_);_(@_)">
                  <c:v>2.43825E6</c:v>
                </c:pt>
                <c:pt idx="15" formatCode="_(* #,##0_);_(* \(#,##0\);_(* &quot;-&quot;??_);_(@_)">
                  <c:v>2.442E6</c:v>
                </c:pt>
                <c:pt idx="16" formatCode="_(* #,##0_);_(* \(#,##0\);_(* &quot;-&quot;??_);_(@_)">
                  <c:v>2.442E6</c:v>
                </c:pt>
                <c:pt idx="17" formatCode="_(* #,##0_);_(* \(#,##0\);_(* &quot;-&quot;??_);_(@_)">
                  <c:v>2.43825E6</c:v>
                </c:pt>
                <c:pt idx="18" formatCode="_(* #,##0_);_(* \(#,##0\);_(* &quot;-&quot;??_);_(@_)">
                  <c:v>2.44075E6</c:v>
                </c:pt>
                <c:pt idx="19" formatCode="_(* #,##0_);_(* \(#,##0\);_(* &quot;-&quot;??_);_(@_)">
                  <c:v>2.439E6</c:v>
                </c:pt>
                <c:pt idx="20" formatCode="_(* #,##0_);_(* \(#,##0\);_(* &quot;-&quot;??_);_(@_)">
                  <c:v>2.438E6</c:v>
                </c:pt>
                <c:pt idx="21" formatCode="_(* #,##0_);_(* \(#,##0\);_(* &quot;-&quot;??_);_(@_)">
                  <c:v>2.4375E6</c:v>
                </c:pt>
                <c:pt idx="22" formatCode="_(* #,##0_);_(* \(#,##0\);_(* &quot;-&quot;??_);_(@_)">
                  <c:v>2.43725E6</c:v>
                </c:pt>
                <c:pt idx="23" formatCode="_(* #,##0_);_(* \(#,##0\);_(* &quot;-&quot;??_);_(@_)">
                  <c:v>2.442E6</c:v>
                </c:pt>
                <c:pt idx="24" formatCode="_(* #,##0_);_(* \(#,##0\);_(* &quot;-&quot;??_);_(@_)">
                  <c:v>2.44125E6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38260376"/>
        <c:axId val="2138264040"/>
      </c:barChart>
      <c:catAx>
        <c:axId val="2138260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1620000" spcFirstLastPara="1" vertOverflow="ellipsis" wrap="square" anchor="ctr" anchorCtr="1"/>
          <a:lstStyle/>
          <a:p>
            <a:pPr>
              <a:defRPr sz="95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138264040"/>
        <c:crosses val="autoZero"/>
        <c:auto val="1"/>
        <c:lblAlgn val="ctr"/>
        <c:lblOffset val="100"/>
        <c:noMultiLvlLbl val="0"/>
      </c:catAx>
      <c:valAx>
        <c:axId val="2138264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138260376"/>
        <c:crosses val="autoZero"/>
        <c:crossBetween val="between"/>
        <c:dispUnits>
          <c:builtInUnit val="millions"/>
          <c:dispUnitsLbl>
            <c:layout/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099860390642335"/>
          <c:y val="0.88355417907034"/>
          <c:w val="0.793340249833584"/>
          <c:h val="0.09725102643477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accent1"/>
      </a:solidFill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emf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emf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emf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emf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emf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emf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emf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emf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emf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emf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emf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e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em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0470" y="2001838"/>
            <a:ext cx="7772400" cy="1661993"/>
          </a:xfrm>
        </p:spPr>
        <p:txBody>
          <a:bodyPr anchor="t" anchorCtr="0">
            <a:spAutoFit/>
          </a:bodyPr>
          <a:lstStyle>
            <a:lvl1pPr algn="l">
              <a:defRPr sz="5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8708" y="3663831"/>
            <a:ext cx="2612190" cy="30008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>
              <a:buNone/>
              <a:defRPr sz="13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/>
          </p:nvPr>
        </p:nvSpPr>
        <p:spPr>
          <a:xfrm>
            <a:off x="578708" y="6004912"/>
            <a:ext cx="1422357" cy="5688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1pPr>
            <a:lvl2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2pPr>
            <a:lvl3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3pPr>
            <a:lvl4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4pPr>
            <a:lvl5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1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2300416" y="6004912"/>
            <a:ext cx="1422357" cy="5688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1pPr>
            <a:lvl2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2pPr>
            <a:lvl3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3pPr>
            <a:lvl4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4pPr>
            <a:lvl5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13886" y="6004912"/>
            <a:ext cx="1422357" cy="5688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1pPr>
            <a:lvl2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2pPr>
            <a:lvl3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3pPr>
            <a:lvl4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4pPr>
            <a:lvl5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8301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015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861605" y="6601191"/>
            <a:ext cx="2057400" cy="153888"/>
          </a:xfrm>
          <a:prstGeom prst="rect">
            <a:avLst/>
          </a:prstGeom>
        </p:spPr>
        <p:txBody>
          <a:bodyPr/>
          <a:lstStyle/>
          <a:p>
            <a:fld id="{DF8096FD-41B5-2F46-9EA1-01A78F535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54958" y="3200207"/>
            <a:ext cx="7772400" cy="484748"/>
          </a:xfrm>
        </p:spPr>
        <p:txBody>
          <a:bodyPr anchor="t" anchorCtr="0">
            <a:spAutoFit/>
          </a:bodyPr>
          <a:lstStyle>
            <a:lvl1pPr algn="l">
              <a:defRPr sz="3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6015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0"/>
            <a:ext cx="9144000" cy="6015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003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>
          <a:xfrm>
            <a:off x="6861605" y="6601191"/>
            <a:ext cx="2057400" cy="153888"/>
          </a:xfrm>
          <a:prstGeom prst="rect">
            <a:avLst/>
          </a:prstGeom>
        </p:spPr>
        <p:txBody>
          <a:bodyPr/>
          <a:lstStyle/>
          <a:p>
            <a:fld id="{DF8096FD-41B5-2F46-9EA1-01A78F535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451485" y="1464816"/>
            <a:ext cx="7929035" cy="4110361"/>
          </a:xfrm>
          <a:prstGeom prst="rect">
            <a:avLst/>
          </a:prstGeom>
        </p:spPr>
        <p:txBody>
          <a:bodyPr/>
          <a:lstStyle>
            <a:lvl2pPr marL="230188" indent="-95250">
              <a:defRPr/>
            </a:lvl2pPr>
            <a:lvl3pPr marL="346075" indent="-90488">
              <a:defRPr/>
            </a:lvl3pPr>
            <a:lvl4pPr marL="461963" indent="-90488">
              <a:defRPr/>
            </a:lvl4pPr>
            <a:lvl5pPr marL="568325" indent="-90488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4832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>
          <a:xfrm>
            <a:off x="6861605" y="6601191"/>
            <a:ext cx="2057400" cy="153888"/>
          </a:xfrm>
          <a:prstGeom prst="rect">
            <a:avLst/>
          </a:prstGeom>
        </p:spPr>
        <p:txBody>
          <a:bodyPr/>
          <a:lstStyle/>
          <a:p>
            <a:fld id="{DF8096FD-41B5-2F46-9EA1-01A78F53584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85800" y="2750076"/>
            <a:ext cx="7772400" cy="1606594"/>
          </a:xfrm>
        </p:spPr>
        <p:txBody>
          <a:bodyPr anchor="t" anchorCtr="0">
            <a:spAutoFit/>
          </a:bodyPr>
          <a:lstStyle>
            <a:lvl1pPr algn="ctr">
              <a:defRPr sz="5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975898" y="2805077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1000" dirty="0" smtClean="0">
              <a:latin typeface="Soleil" charset="0"/>
              <a:ea typeface="Soleil" charset="0"/>
              <a:cs typeface="Soleil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975898" y="2805077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1000" dirty="0" smtClean="0">
              <a:latin typeface="Soleil" charset="0"/>
              <a:ea typeface="Soleil" charset="0"/>
              <a:cs typeface="Soleil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9975898" y="2805077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1000" dirty="0" smtClean="0">
              <a:latin typeface="Soleil" charset="0"/>
              <a:ea typeface="Soleil" charset="0"/>
              <a:cs typeface="Solei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7459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Open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941" y="2105019"/>
            <a:ext cx="2860717" cy="1384995"/>
          </a:xfrm>
        </p:spPr>
        <p:txBody>
          <a:bodyPr anchor="t" anchorCtr="0">
            <a:spAutoFit/>
          </a:bodyPr>
          <a:lstStyle>
            <a:lvl1pPr>
              <a:lnSpc>
                <a:spcPct val="100000"/>
              </a:lnSpc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6886" y="1401421"/>
            <a:ext cx="3891065" cy="3231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i="0" spc="300">
                <a:solidFill>
                  <a:schemeClr val="tx2"/>
                </a:solidFill>
                <a:latin typeface="Soleil ExtraBold" charset="0"/>
                <a:ea typeface="Soleil ExtraBold" charset="0"/>
                <a:cs typeface="Soleil ExtraBold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0"/>
          </p:nvPr>
        </p:nvSpPr>
        <p:spPr>
          <a:xfrm>
            <a:off x="6861605" y="6601191"/>
            <a:ext cx="2057400" cy="153888"/>
          </a:xfrm>
          <a:prstGeom prst="rect">
            <a:avLst/>
          </a:prstGeom>
        </p:spPr>
        <p:txBody>
          <a:bodyPr/>
          <a:lstStyle/>
          <a:p>
            <a:fld id="{DF8096FD-41B5-2F46-9EA1-01A78F535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1"/>
          </p:nvPr>
        </p:nvSpPr>
        <p:spPr>
          <a:xfrm>
            <a:off x="4036885" y="3736848"/>
            <a:ext cx="3891065" cy="3231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i="0" spc="300">
                <a:solidFill>
                  <a:schemeClr val="tx2"/>
                </a:solidFill>
                <a:latin typeface="Soleil ExtraBold" charset="0"/>
                <a:ea typeface="Soleil ExtraBold" charset="0"/>
                <a:cs typeface="Soleil ExtraBold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2"/>
          </p:nvPr>
        </p:nvSpPr>
        <p:spPr>
          <a:xfrm>
            <a:off x="4036885" y="2035767"/>
            <a:ext cx="1917192" cy="12695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/>
            </a:lvl1pPr>
            <a:lvl3pPr marL="0" indent="0">
              <a:buNone/>
              <a:defRPr sz="1100"/>
            </a:lvl3pPr>
            <a:lvl4pPr marL="0" indent="0">
              <a:buNone/>
              <a:defRPr sz="1100"/>
            </a:lvl4pPr>
            <a:lvl5pPr marL="0" indent="0">
              <a:buNone/>
              <a:defRPr sz="11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14"/>
          </p:nvPr>
        </p:nvSpPr>
        <p:spPr>
          <a:xfrm>
            <a:off x="4036885" y="4376097"/>
            <a:ext cx="1917192" cy="12695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/>
            </a:lvl1pPr>
            <a:lvl3pPr marL="0" indent="0">
              <a:buNone/>
              <a:defRPr sz="1100"/>
            </a:lvl3pPr>
            <a:lvl4pPr marL="0" indent="0">
              <a:buNone/>
              <a:defRPr sz="1100"/>
            </a:lvl4pPr>
            <a:lvl5pPr marL="0" indent="0">
              <a:buNone/>
              <a:defRPr sz="11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2952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ype &amp;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484" y="2016602"/>
            <a:ext cx="4120516" cy="1092607"/>
          </a:xfrm>
          <a:prstGeom prst="rect">
            <a:avLst/>
          </a:prstGeom>
        </p:spPr>
        <p:txBody>
          <a:bodyPr wrap="square"/>
          <a:lstStyle>
            <a:lvl1pPr indent="-91440">
              <a:defRPr sz="1100"/>
            </a:lvl1pPr>
            <a:lvl3pPr indent="-91440">
              <a:defRPr sz="1100"/>
            </a:lvl3pPr>
            <a:lvl4pPr indent="-91440">
              <a:defRPr sz="1100"/>
            </a:lvl4pPr>
            <a:lvl5pPr indent="-91440">
              <a:defRPr sz="11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0"/>
          </p:nvPr>
        </p:nvSpPr>
        <p:spPr>
          <a:xfrm>
            <a:off x="6869842" y="6584715"/>
            <a:ext cx="2057400" cy="153888"/>
          </a:xfrm>
          <a:prstGeom prst="rect">
            <a:avLst/>
          </a:prstGeom>
        </p:spPr>
        <p:txBody>
          <a:bodyPr/>
          <a:lstStyle/>
          <a:p>
            <a:fld id="{DF8096FD-41B5-2F46-9EA1-01A78F535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hart Placeholder 14"/>
          <p:cNvSpPr>
            <a:spLocks noGrp="1"/>
          </p:cNvSpPr>
          <p:nvPr>
            <p:ph type="chart" sz="quarter" idx="12"/>
          </p:nvPr>
        </p:nvSpPr>
        <p:spPr>
          <a:xfrm>
            <a:off x="5045011" y="2311429"/>
            <a:ext cx="3649662" cy="23939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icon to add chart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0692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1485" y="1867190"/>
            <a:ext cx="3886200" cy="98488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900"/>
            </a:lvl1pPr>
            <a:lvl2pPr marL="320040" indent="0">
              <a:buFontTx/>
              <a:buNone/>
              <a:defRPr/>
            </a:lvl2pPr>
            <a:lvl3pPr marL="502920" indent="0">
              <a:buFontTx/>
              <a:buNone/>
              <a:defRPr/>
            </a:lvl3pPr>
            <a:lvl4pPr marL="777240" indent="0">
              <a:buFontTx/>
              <a:buNone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0"/>
          </p:nvPr>
        </p:nvSpPr>
        <p:spPr>
          <a:xfrm>
            <a:off x="6861605" y="6601191"/>
            <a:ext cx="2057400" cy="153888"/>
          </a:xfrm>
          <a:prstGeom prst="rect">
            <a:avLst/>
          </a:prstGeom>
        </p:spPr>
        <p:txBody>
          <a:bodyPr/>
          <a:lstStyle/>
          <a:p>
            <a:fld id="{DF8096FD-41B5-2F46-9EA1-01A78F535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1"/>
          </p:nvPr>
        </p:nvSpPr>
        <p:spPr>
          <a:xfrm>
            <a:off x="4777855" y="1867190"/>
            <a:ext cx="3949585" cy="98488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900"/>
            </a:lvl1pPr>
            <a:lvl2pPr marL="320040" indent="0">
              <a:buFontTx/>
              <a:buNone/>
              <a:defRPr/>
            </a:lvl2pPr>
            <a:lvl3pPr marL="502920" indent="0">
              <a:buFontTx/>
              <a:buNone/>
              <a:defRPr/>
            </a:lvl3pPr>
            <a:lvl4pPr marL="777240" indent="0">
              <a:buFontTx/>
              <a:buNone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2"/>
          </p:nvPr>
        </p:nvSpPr>
        <p:spPr>
          <a:xfrm>
            <a:off x="446620" y="1636358"/>
            <a:ext cx="3891065" cy="230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1" i="0" spc="300">
                <a:solidFill>
                  <a:schemeClr val="accent2"/>
                </a:solidFill>
                <a:latin typeface="Soleil ExtraBold" charset="0"/>
                <a:ea typeface="Soleil ExtraBold" charset="0"/>
                <a:cs typeface="Soleil ExtraBold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4777855" y="1636358"/>
            <a:ext cx="3891065" cy="230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1" i="0" spc="300">
                <a:solidFill>
                  <a:schemeClr val="accent2"/>
                </a:solidFill>
                <a:latin typeface="Soleil ExtraBold" charset="0"/>
                <a:ea typeface="Soleil ExtraBold" charset="0"/>
                <a:cs typeface="Soleil ExtraBold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05179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6861605" y="6601191"/>
            <a:ext cx="2057400" cy="153888"/>
          </a:xfrm>
          <a:prstGeom prst="rect">
            <a:avLst/>
          </a:prstGeom>
        </p:spPr>
        <p:txBody>
          <a:bodyPr/>
          <a:lstStyle/>
          <a:p>
            <a:fld id="{DF8096FD-41B5-2F46-9EA1-01A78F535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able Placeholder 10"/>
          <p:cNvSpPr>
            <a:spLocks noGrp="1"/>
          </p:cNvSpPr>
          <p:nvPr>
            <p:ph type="tbl" sz="quarter" idx="11"/>
          </p:nvPr>
        </p:nvSpPr>
        <p:spPr>
          <a:xfrm>
            <a:off x="450850" y="1447800"/>
            <a:ext cx="8147050" cy="1803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icon to add table</a:t>
            </a:r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278785" y="6613931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1000" dirty="0" smtClean="0">
              <a:latin typeface="Soleil" charset="0"/>
              <a:ea typeface="Soleil" charset="0"/>
              <a:cs typeface="Soleil" charset="0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1278785" y="6613931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1000" dirty="0" smtClean="0">
              <a:latin typeface="Soleil" charset="0"/>
              <a:ea typeface="Soleil" charset="0"/>
              <a:cs typeface="Solei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02388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861605" y="6601191"/>
            <a:ext cx="2057400" cy="153888"/>
          </a:xfrm>
          <a:prstGeom prst="rect">
            <a:avLst/>
          </a:prstGeom>
        </p:spPr>
        <p:txBody>
          <a:bodyPr/>
          <a:lstStyle/>
          <a:p>
            <a:fld id="{DF8096FD-41B5-2F46-9EA1-01A78F5358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7286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015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861605" y="6601191"/>
            <a:ext cx="2057400" cy="153888"/>
          </a:xfrm>
          <a:prstGeom prst="rect">
            <a:avLst/>
          </a:prstGeom>
        </p:spPr>
        <p:txBody>
          <a:bodyPr/>
          <a:lstStyle/>
          <a:p>
            <a:fld id="{DF8096FD-41B5-2F46-9EA1-01A78F535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454958" y="3200207"/>
            <a:ext cx="7772400" cy="415498"/>
          </a:xfrm>
        </p:spPr>
        <p:txBody>
          <a:bodyPr anchor="t" anchorCtr="0">
            <a:spAutoFit/>
          </a:bodyPr>
          <a:lstStyle>
            <a:lvl1pPr algn="l">
              <a:defRPr sz="3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6015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9676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015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861605" y="6601191"/>
            <a:ext cx="2057400" cy="153888"/>
          </a:xfrm>
          <a:prstGeom prst="rect">
            <a:avLst/>
          </a:prstGeom>
        </p:spPr>
        <p:txBody>
          <a:bodyPr/>
          <a:lstStyle/>
          <a:p>
            <a:fld id="{DF8096FD-41B5-2F46-9EA1-01A78F535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454958" y="3200207"/>
            <a:ext cx="7772400" cy="484748"/>
          </a:xfrm>
        </p:spPr>
        <p:txBody>
          <a:bodyPr anchor="t" anchorCtr="0">
            <a:spAutoFit/>
          </a:bodyPr>
          <a:lstStyle>
            <a:lvl1pPr algn="l">
              <a:defRPr sz="3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6015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40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pen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941" y="2105019"/>
            <a:ext cx="2860717" cy="1384995"/>
          </a:xfrm>
        </p:spPr>
        <p:txBody>
          <a:bodyPr anchor="t" anchorCtr="0">
            <a:spAutoFit/>
          </a:bodyPr>
          <a:lstStyle>
            <a:lvl1pPr>
              <a:lnSpc>
                <a:spcPct val="100000"/>
              </a:lnSpc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6886" y="1401421"/>
            <a:ext cx="3891065" cy="3231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i="0" spc="300">
                <a:solidFill>
                  <a:schemeClr val="tx2"/>
                </a:solidFill>
                <a:latin typeface="Soleil ExtraBold" charset="0"/>
                <a:ea typeface="Soleil ExtraBold" charset="0"/>
                <a:cs typeface="Soleil ExtraBold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0"/>
          </p:nvPr>
        </p:nvSpPr>
        <p:spPr>
          <a:xfrm>
            <a:off x="6861605" y="6601191"/>
            <a:ext cx="2057400" cy="153888"/>
          </a:xfrm>
          <a:prstGeom prst="rect">
            <a:avLst/>
          </a:prstGeom>
        </p:spPr>
        <p:txBody>
          <a:bodyPr/>
          <a:lstStyle/>
          <a:p>
            <a:fld id="{DF8096FD-41B5-2F46-9EA1-01A78F535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1"/>
          </p:nvPr>
        </p:nvSpPr>
        <p:spPr>
          <a:xfrm>
            <a:off x="4036885" y="3736848"/>
            <a:ext cx="3891065" cy="3231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i="0" spc="300">
                <a:solidFill>
                  <a:schemeClr val="tx2"/>
                </a:solidFill>
                <a:latin typeface="Soleil ExtraBold" charset="0"/>
                <a:ea typeface="Soleil ExtraBold" charset="0"/>
                <a:cs typeface="Soleil ExtraBold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2"/>
          </p:nvPr>
        </p:nvSpPr>
        <p:spPr>
          <a:xfrm>
            <a:off x="4036884" y="2035767"/>
            <a:ext cx="3891067" cy="1703030"/>
          </a:xfrm>
          <a:prstGeom prst="rect">
            <a:avLst/>
          </a:prstGeom>
        </p:spPr>
        <p:txBody>
          <a:bodyPr/>
          <a:lstStyle>
            <a:lvl1pPr marL="171450" indent="-171450">
              <a:buFont typeface="Wingdings 2" panose="05020102010507070707" pitchFamily="18" charset="2"/>
              <a:buChar char="Ã"/>
              <a:defRPr sz="1100"/>
            </a:lvl1pPr>
            <a:lvl2pPr marL="230188" indent="-114300">
              <a:buFont typeface="Arial" panose="020B0604020202020204" pitchFamily="34" charset="0"/>
              <a:buChar char="•"/>
              <a:defRPr/>
            </a:lvl2pPr>
            <a:lvl3pPr marL="284163" indent="-109538">
              <a:buFont typeface="Arial" panose="020B0604020202020204" pitchFamily="34" charset="0"/>
              <a:buChar char="•"/>
              <a:defRPr sz="1100"/>
            </a:lvl3pPr>
            <a:lvl4pPr marL="346075" indent="-115888">
              <a:buFont typeface="Arial" panose="020B0604020202020204" pitchFamily="34" charset="0"/>
              <a:buChar char="•"/>
              <a:defRPr sz="1100"/>
            </a:lvl4pPr>
            <a:lvl5pPr marL="400050" indent="-115888"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14"/>
          </p:nvPr>
        </p:nvSpPr>
        <p:spPr>
          <a:xfrm>
            <a:off x="4036885" y="4376097"/>
            <a:ext cx="3891066" cy="1703030"/>
          </a:xfrm>
          <a:prstGeom prst="rect">
            <a:avLst/>
          </a:prstGeom>
        </p:spPr>
        <p:txBody>
          <a:bodyPr/>
          <a:lstStyle>
            <a:lvl1pPr marL="171450" indent="-171450">
              <a:buFont typeface="Wingdings 2" panose="05020102010507070707" pitchFamily="18" charset="2"/>
              <a:buChar char="Ã"/>
              <a:defRPr sz="1100"/>
            </a:lvl1pPr>
            <a:lvl2pPr marL="230188" indent="-114300">
              <a:buFont typeface="Arial" panose="020B0604020202020204" pitchFamily="34" charset="0"/>
              <a:buChar char="•"/>
              <a:defRPr/>
            </a:lvl2pPr>
            <a:lvl3pPr marL="346075" indent="-115888">
              <a:buFont typeface="Arial" panose="020B0604020202020204" pitchFamily="34" charset="0"/>
              <a:buChar char="•"/>
              <a:defRPr sz="1100"/>
            </a:lvl3pPr>
            <a:lvl4pPr marL="461963" indent="-115888">
              <a:buFont typeface="Arial" panose="020B0604020202020204" pitchFamily="34" charset="0"/>
              <a:buChar char="•"/>
              <a:defRPr sz="1100"/>
            </a:lvl4pPr>
            <a:lvl5pPr marL="568325" indent="-109538"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144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015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861605" y="6601191"/>
            <a:ext cx="2057400" cy="153888"/>
          </a:xfrm>
          <a:prstGeom prst="rect">
            <a:avLst/>
          </a:prstGeom>
        </p:spPr>
        <p:txBody>
          <a:bodyPr/>
          <a:lstStyle/>
          <a:p>
            <a:fld id="{DF8096FD-41B5-2F46-9EA1-01A78F535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54958" y="3200207"/>
            <a:ext cx="7772400" cy="484748"/>
          </a:xfrm>
        </p:spPr>
        <p:txBody>
          <a:bodyPr anchor="t" anchorCtr="0">
            <a:spAutoFit/>
          </a:bodyPr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6015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2913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015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861605" y="6601191"/>
            <a:ext cx="2057400" cy="153888"/>
          </a:xfrm>
          <a:prstGeom prst="rect">
            <a:avLst/>
          </a:prstGeom>
        </p:spPr>
        <p:txBody>
          <a:bodyPr/>
          <a:lstStyle/>
          <a:p>
            <a:fld id="{DF8096FD-41B5-2F46-9EA1-01A78F535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54958" y="3200207"/>
            <a:ext cx="7772400" cy="484748"/>
          </a:xfrm>
        </p:spPr>
        <p:txBody>
          <a:bodyPr anchor="t" anchorCtr="0">
            <a:spAutoFit/>
          </a:bodyPr>
          <a:lstStyle>
            <a:lvl1pPr algn="l">
              <a:defRPr sz="3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6015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0635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>
          <a:xfrm>
            <a:off x="6861605" y="6601191"/>
            <a:ext cx="2057400" cy="153888"/>
          </a:xfrm>
          <a:prstGeom prst="rect">
            <a:avLst/>
          </a:prstGeom>
        </p:spPr>
        <p:txBody>
          <a:bodyPr/>
          <a:lstStyle/>
          <a:p>
            <a:fld id="{DF8096FD-41B5-2F46-9EA1-01A78F53584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85800" y="2750076"/>
            <a:ext cx="7772400" cy="1606594"/>
          </a:xfrm>
        </p:spPr>
        <p:txBody>
          <a:bodyPr anchor="t" anchorCtr="0">
            <a:spAutoFit/>
          </a:bodyPr>
          <a:lstStyle>
            <a:lvl1pPr algn="ctr">
              <a:defRPr sz="5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975898" y="2805077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1000" dirty="0" smtClean="0">
              <a:latin typeface="Soleil" charset="0"/>
              <a:ea typeface="Soleil" charset="0"/>
              <a:cs typeface="Soleil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9975898" y="2805077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1000" dirty="0" smtClean="0">
              <a:latin typeface="Soleil" charset="0"/>
              <a:ea typeface="Soleil" charset="0"/>
              <a:cs typeface="Solei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1439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0470" y="2001838"/>
            <a:ext cx="7772400" cy="1661993"/>
          </a:xfrm>
        </p:spPr>
        <p:txBody>
          <a:bodyPr anchor="t" anchorCtr="0">
            <a:spAutoFit/>
          </a:bodyPr>
          <a:lstStyle>
            <a:lvl1pPr algn="l">
              <a:defRPr sz="5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8708" y="3663831"/>
            <a:ext cx="2612190" cy="30008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>
              <a:buNone/>
              <a:defRPr sz="13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/>
          </p:nvPr>
        </p:nvSpPr>
        <p:spPr>
          <a:xfrm>
            <a:off x="578708" y="6004912"/>
            <a:ext cx="1422357" cy="56888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1pPr>
            <a:lvl2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2pPr>
            <a:lvl3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3pPr>
            <a:lvl4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4pPr>
            <a:lvl5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1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2300416" y="6004912"/>
            <a:ext cx="1422357" cy="56888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1pPr>
            <a:lvl2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2pPr>
            <a:lvl3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3pPr>
            <a:lvl4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4pPr>
            <a:lvl5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13886" y="6004912"/>
            <a:ext cx="1422357" cy="56888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1pPr>
            <a:lvl2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2pPr>
            <a:lvl3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3pPr>
            <a:lvl4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4pPr>
            <a:lvl5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362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0470" y="2001838"/>
            <a:ext cx="7772400" cy="1661993"/>
          </a:xfrm>
        </p:spPr>
        <p:txBody>
          <a:bodyPr anchor="t" anchorCtr="0">
            <a:spAutoFit/>
          </a:bodyPr>
          <a:lstStyle>
            <a:lvl1pPr algn="l">
              <a:defRPr sz="5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8708" y="3663831"/>
            <a:ext cx="2612190" cy="30008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>
              <a:buNone/>
              <a:defRPr sz="13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2841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6861605" y="6601191"/>
            <a:ext cx="2057400" cy="153888"/>
          </a:xfrm>
          <a:prstGeom prst="rect">
            <a:avLst/>
          </a:prstGeom>
        </p:spPr>
        <p:txBody>
          <a:bodyPr/>
          <a:lstStyle/>
          <a:p>
            <a:fld id="{DF8096FD-41B5-2F46-9EA1-01A78F535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able Placeholder 10"/>
          <p:cNvSpPr>
            <a:spLocks noGrp="1"/>
          </p:cNvSpPr>
          <p:nvPr>
            <p:ph type="tbl" sz="quarter" idx="11"/>
          </p:nvPr>
        </p:nvSpPr>
        <p:spPr>
          <a:xfrm>
            <a:off x="450850" y="1447800"/>
            <a:ext cx="8147050" cy="1803400"/>
          </a:xfrm>
          <a:prstGeom prst="rect">
            <a:avLst/>
          </a:prstGeom>
        </p:spPr>
        <p:txBody>
          <a:bodyPr lIns="0"/>
          <a:lstStyle/>
          <a:p>
            <a:r>
              <a:rPr lang="en-US" smtClean="0"/>
              <a:t>Click icon to add table</a:t>
            </a:r>
            <a:endParaRPr lang="en-US"/>
          </a:p>
        </p:txBody>
      </p:sp>
      <p:sp>
        <p:nvSpPr>
          <p:cNvPr id="3" name="TextBox 2"/>
          <p:cNvSpPr txBox="1"/>
          <p:nvPr userDrawn="1"/>
        </p:nvSpPr>
        <p:spPr>
          <a:xfrm>
            <a:off x="1278785" y="6613931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1000" dirty="0" smtClean="0">
              <a:latin typeface="Soleil" charset="0"/>
              <a:ea typeface="Soleil" charset="0"/>
              <a:cs typeface="Solei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40239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861605" y="6601191"/>
            <a:ext cx="2057400" cy="153888"/>
          </a:xfrm>
          <a:prstGeom prst="rect">
            <a:avLst/>
          </a:prstGeom>
        </p:spPr>
        <p:txBody>
          <a:bodyPr/>
          <a:lstStyle/>
          <a:p>
            <a:fld id="{DF8096FD-41B5-2F46-9EA1-01A78F5358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70760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015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861605" y="6601191"/>
            <a:ext cx="2057400" cy="153888"/>
          </a:xfrm>
          <a:prstGeom prst="rect">
            <a:avLst/>
          </a:prstGeom>
        </p:spPr>
        <p:txBody>
          <a:bodyPr/>
          <a:lstStyle/>
          <a:p>
            <a:fld id="{DF8096FD-41B5-2F46-9EA1-01A78F535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454958" y="3200207"/>
            <a:ext cx="7772400" cy="415498"/>
          </a:xfrm>
        </p:spPr>
        <p:txBody>
          <a:bodyPr anchor="t" anchorCtr="0">
            <a:spAutoFit/>
          </a:bodyPr>
          <a:lstStyle>
            <a:lvl1pPr algn="l">
              <a:defRPr sz="3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5070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015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861605" y="6601191"/>
            <a:ext cx="2057400" cy="153888"/>
          </a:xfrm>
          <a:prstGeom prst="rect">
            <a:avLst/>
          </a:prstGeom>
        </p:spPr>
        <p:txBody>
          <a:bodyPr/>
          <a:lstStyle/>
          <a:p>
            <a:fld id="{DF8096FD-41B5-2F46-9EA1-01A78F535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454958" y="3200207"/>
            <a:ext cx="7772400" cy="484748"/>
          </a:xfrm>
        </p:spPr>
        <p:txBody>
          <a:bodyPr anchor="t" anchorCtr="0">
            <a:spAutoFit/>
          </a:bodyPr>
          <a:lstStyle>
            <a:lvl1pPr algn="l">
              <a:defRPr sz="3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7269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015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861605" y="6601191"/>
            <a:ext cx="2057400" cy="153888"/>
          </a:xfrm>
          <a:prstGeom prst="rect">
            <a:avLst/>
          </a:prstGeom>
        </p:spPr>
        <p:txBody>
          <a:bodyPr/>
          <a:lstStyle/>
          <a:p>
            <a:fld id="{DF8096FD-41B5-2F46-9EA1-01A78F535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54958" y="3200207"/>
            <a:ext cx="7772400" cy="484748"/>
          </a:xfrm>
        </p:spPr>
        <p:txBody>
          <a:bodyPr anchor="t" anchorCtr="0">
            <a:spAutoFit/>
          </a:bodyPr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762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pe &amp;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484" y="2016602"/>
            <a:ext cx="4120516" cy="1143903"/>
          </a:xfrm>
          <a:prstGeom prst="rect">
            <a:avLst/>
          </a:prstGeom>
        </p:spPr>
        <p:txBody>
          <a:bodyPr wrap="square"/>
          <a:lstStyle>
            <a:lvl1pPr marL="90488" indent="-90488">
              <a:defRPr sz="1100"/>
            </a:lvl1pPr>
            <a:lvl2pPr marL="168275" indent="90488">
              <a:defRPr/>
            </a:lvl2pPr>
            <a:lvl3pPr indent="-91440">
              <a:defRPr sz="1100"/>
            </a:lvl3pPr>
            <a:lvl4pPr indent="-91440">
              <a:defRPr sz="1100"/>
            </a:lvl4pPr>
            <a:lvl5pPr indent="-91440">
              <a:defRPr sz="11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0"/>
          </p:nvPr>
        </p:nvSpPr>
        <p:spPr>
          <a:xfrm>
            <a:off x="6869842" y="6584715"/>
            <a:ext cx="2057400" cy="153888"/>
          </a:xfrm>
          <a:prstGeom prst="rect">
            <a:avLst/>
          </a:prstGeom>
        </p:spPr>
        <p:txBody>
          <a:bodyPr/>
          <a:lstStyle/>
          <a:p>
            <a:fld id="{DF8096FD-41B5-2F46-9EA1-01A78F535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hart Placeholder 14"/>
          <p:cNvSpPr>
            <a:spLocks noGrp="1"/>
          </p:cNvSpPr>
          <p:nvPr>
            <p:ph type="chart" sz="quarter" idx="12"/>
          </p:nvPr>
        </p:nvSpPr>
        <p:spPr>
          <a:xfrm>
            <a:off x="5045011" y="2311429"/>
            <a:ext cx="3649662" cy="23939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icon to add chart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5335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015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861605" y="6601191"/>
            <a:ext cx="2057400" cy="153888"/>
          </a:xfrm>
          <a:prstGeom prst="rect">
            <a:avLst/>
          </a:prstGeom>
        </p:spPr>
        <p:txBody>
          <a:bodyPr/>
          <a:lstStyle/>
          <a:p>
            <a:fld id="{DF8096FD-41B5-2F46-9EA1-01A78F535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54958" y="3200207"/>
            <a:ext cx="7772400" cy="484748"/>
          </a:xfrm>
        </p:spPr>
        <p:txBody>
          <a:bodyPr anchor="t" anchorCtr="0">
            <a:spAutoFit/>
          </a:bodyPr>
          <a:lstStyle>
            <a:lvl1pPr algn="l">
              <a:defRPr sz="3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0236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>
          <a:xfrm>
            <a:off x="6861605" y="6601191"/>
            <a:ext cx="2057400" cy="153888"/>
          </a:xfrm>
          <a:prstGeom prst="rect">
            <a:avLst/>
          </a:prstGeom>
        </p:spPr>
        <p:txBody>
          <a:bodyPr/>
          <a:lstStyle/>
          <a:p>
            <a:fld id="{DF8096FD-41B5-2F46-9EA1-01A78F53584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85800" y="2750076"/>
            <a:ext cx="7772400" cy="1606594"/>
          </a:xfrm>
        </p:spPr>
        <p:txBody>
          <a:bodyPr anchor="t" anchorCtr="0">
            <a:spAutoFit/>
          </a:bodyPr>
          <a:lstStyle>
            <a:lvl1pPr algn="ctr">
              <a:defRPr sz="5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9975898" y="2805077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1000" dirty="0" smtClean="0">
              <a:latin typeface="Soleil" charset="0"/>
              <a:ea typeface="Soleil" charset="0"/>
              <a:cs typeface="Solei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1941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0470" y="2001838"/>
            <a:ext cx="7772400" cy="1661993"/>
          </a:xfrm>
        </p:spPr>
        <p:txBody>
          <a:bodyPr anchor="t" anchorCtr="0">
            <a:spAutoFit/>
          </a:bodyPr>
          <a:lstStyle>
            <a:lvl1pPr algn="l">
              <a:defRPr sz="5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8708" y="3663831"/>
            <a:ext cx="2612190" cy="300082"/>
          </a:xfrm>
        </p:spPr>
        <p:txBody>
          <a:bodyPr>
            <a:spAutoFit/>
          </a:bodyPr>
          <a:lstStyle>
            <a:lvl1pPr marL="0" indent="0" algn="l">
              <a:buNone/>
              <a:defRPr sz="13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/>
          </p:nvPr>
        </p:nvSpPr>
        <p:spPr>
          <a:xfrm>
            <a:off x="578708" y="6004912"/>
            <a:ext cx="1422357" cy="568883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1pPr>
            <a:lvl2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2pPr>
            <a:lvl3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3pPr>
            <a:lvl4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4pPr>
            <a:lvl5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1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2300416" y="6004912"/>
            <a:ext cx="1422357" cy="568883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1pPr>
            <a:lvl2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2pPr>
            <a:lvl3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3pPr>
            <a:lvl4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4pPr>
            <a:lvl5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13886" y="6004912"/>
            <a:ext cx="1422357" cy="568883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1pPr>
            <a:lvl2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2pPr>
            <a:lvl3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3pPr>
            <a:lvl4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4pPr>
            <a:lvl5pPr marL="0" indent="0">
              <a:lnSpc>
                <a:spcPct val="100000"/>
              </a:lnSpc>
              <a:buFontTx/>
              <a:buNone/>
              <a:defRPr sz="1000" b="0" i="0">
                <a:latin typeface="Soleil Light" charset="0"/>
                <a:ea typeface="Soleil Light" charset="0"/>
                <a:cs typeface="Soleil Light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pen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941" y="2105019"/>
            <a:ext cx="2860717" cy="1384995"/>
          </a:xfrm>
        </p:spPr>
        <p:txBody>
          <a:bodyPr anchor="t" anchorCtr="0">
            <a:spAutoFit/>
          </a:bodyPr>
          <a:lstStyle>
            <a:lvl1pPr>
              <a:lnSpc>
                <a:spcPct val="100000"/>
              </a:lnSpc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6886" y="1401421"/>
            <a:ext cx="3891065" cy="323165"/>
          </a:xfrm>
        </p:spPr>
        <p:txBody>
          <a:bodyPr/>
          <a:lstStyle>
            <a:lvl1pPr marL="0" indent="0">
              <a:buNone/>
              <a:defRPr sz="1400" b="1" i="0" spc="300">
                <a:solidFill>
                  <a:schemeClr val="tx2"/>
                </a:solidFill>
                <a:latin typeface="Soleil ExtraBold" charset="0"/>
                <a:ea typeface="Soleil ExtraBold" charset="0"/>
                <a:cs typeface="Soleil ExtraBold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0"/>
          </p:nvPr>
        </p:nvSpPr>
        <p:spPr>
          <a:xfrm>
            <a:off x="6861605" y="6601191"/>
            <a:ext cx="2057400" cy="153888"/>
          </a:xfrm>
          <a:prstGeom prst="rect">
            <a:avLst/>
          </a:prstGeom>
        </p:spPr>
        <p:txBody>
          <a:bodyPr/>
          <a:lstStyle/>
          <a:p>
            <a:fld id="{DF8096FD-41B5-2F46-9EA1-01A78F535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1"/>
          </p:nvPr>
        </p:nvSpPr>
        <p:spPr>
          <a:xfrm>
            <a:off x="4036885" y="3736848"/>
            <a:ext cx="3891065" cy="323165"/>
          </a:xfrm>
        </p:spPr>
        <p:txBody>
          <a:bodyPr/>
          <a:lstStyle>
            <a:lvl1pPr marL="0" indent="0">
              <a:buNone/>
              <a:defRPr sz="1400" b="1" i="0" spc="300">
                <a:solidFill>
                  <a:schemeClr val="tx2"/>
                </a:solidFill>
                <a:latin typeface="Soleil ExtraBold" charset="0"/>
                <a:ea typeface="Soleil ExtraBold" charset="0"/>
                <a:cs typeface="Soleil ExtraBold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2"/>
          </p:nvPr>
        </p:nvSpPr>
        <p:spPr>
          <a:xfrm>
            <a:off x="4036885" y="2035767"/>
            <a:ext cx="1917192" cy="1269578"/>
          </a:xfrm>
        </p:spPr>
        <p:txBody>
          <a:bodyPr/>
          <a:lstStyle>
            <a:lvl1pPr marL="0" indent="0">
              <a:buNone/>
              <a:defRPr sz="1100"/>
            </a:lvl1pPr>
            <a:lvl3pPr marL="0" indent="0">
              <a:buNone/>
              <a:defRPr sz="1100"/>
            </a:lvl3pPr>
            <a:lvl4pPr marL="0" indent="0">
              <a:buNone/>
              <a:defRPr sz="1100"/>
            </a:lvl4pPr>
            <a:lvl5pPr marL="0" indent="0">
              <a:buNone/>
              <a:defRPr sz="11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14"/>
          </p:nvPr>
        </p:nvSpPr>
        <p:spPr>
          <a:xfrm>
            <a:off x="4036885" y="4376097"/>
            <a:ext cx="1917192" cy="1269578"/>
          </a:xfrm>
        </p:spPr>
        <p:txBody>
          <a:bodyPr/>
          <a:lstStyle>
            <a:lvl1pPr marL="0" indent="0">
              <a:buNone/>
              <a:defRPr sz="1100"/>
            </a:lvl1pPr>
            <a:lvl3pPr marL="0" indent="0">
              <a:buNone/>
              <a:defRPr sz="1100"/>
            </a:lvl3pPr>
            <a:lvl4pPr marL="0" indent="0">
              <a:buNone/>
              <a:defRPr sz="1100"/>
            </a:lvl4pPr>
            <a:lvl5pPr marL="0" indent="0">
              <a:buNone/>
              <a:defRPr sz="11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pe &amp;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484" y="2016602"/>
            <a:ext cx="4120516" cy="1092607"/>
          </a:xfrm>
        </p:spPr>
        <p:txBody>
          <a:bodyPr wrap="square"/>
          <a:lstStyle>
            <a:lvl1pPr indent="-91440">
              <a:defRPr sz="1100"/>
            </a:lvl1pPr>
            <a:lvl3pPr indent="-91440">
              <a:defRPr sz="1100"/>
            </a:lvl3pPr>
            <a:lvl4pPr indent="-91440">
              <a:defRPr sz="1100"/>
            </a:lvl4pPr>
            <a:lvl5pPr indent="-91440">
              <a:defRPr sz="11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0"/>
          </p:nvPr>
        </p:nvSpPr>
        <p:spPr>
          <a:xfrm>
            <a:off x="6869842" y="6584715"/>
            <a:ext cx="2057400" cy="153888"/>
          </a:xfrm>
          <a:prstGeom prst="rect">
            <a:avLst/>
          </a:prstGeom>
        </p:spPr>
        <p:txBody>
          <a:bodyPr/>
          <a:lstStyle/>
          <a:p>
            <a:fld id="{DF8096FD-41B5-2F46-9EA1-01A78F535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hart Placeholder 14"/>
          <p:cNvSpPr>
            <a:spLocks noGrp="1"/>
          </p:cNvSpPr>
          <p:nvPr>
            <p:ph type="chart" sz="quarter" idx="12"/>
          </p:nvPr>
        </p:nvSpPr>
        <p:spPr>
          <a:xfrm>
            <a:off x="5045011" y="2311429"/>
            <a:ext cx="3649662" cy="2393950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1485" y="1867190"/>
            <a:ext cx="3886200" cy="984885"/>
          </a:xfrm>
        </p:spPr>
        <p:txBody>
          <a:bodyPr/>
          <a:lstStyle>
            <a:lvl1pPr marL="0" indent="0">
              <a:buFontTx/>
              <a:buNone/>
              <a:defRPr sz="900"/>
            </a:lvl1pPr>
            <a:lvl2pPr marL="320040" indent="0">
              <a:buFontTx/>
              <a:buNone/>
              <a:defRPr/>
            </a:lvl2pPr>
            <a:lvl3pPr marL="502920" indent="0">
              <a:buFontTx/>
              <a:buNone/>
              <a:defRPr/>
            </a:lvl3pPr>
            <a:lvl4pPr marL="777240" indent="0">
              <a:buFontTx/>
              <a:buNone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0"/>
          </p:nvPr>
        </p:nvSpPr>
        <p:spPr>
          <a:xfrm>
            <a:off x="6861605" y="6601191"/>
            <a:ext cx="2057400" cy="153888"/>
          </a:xfrm>
          <a:prstGeom prst="rect">
            <a:avLst/>
          </a:prstGeom>
        </p:spPr>
        <p:txBody>
          <a:bodyPr/>
          <a:lstStyle/>
          <a:p>
            <a:fld id="{DF8096FD-41B5-2F46-9EA1-01A78F535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1"/>
          </p:nvPr>
        </p:nvSpPr>
        <p:spPr>
          <a:xfrm>
            <a:off x="4777855" y="1867190"/>
            <a:ext cx="3949585" cy="984885"/>
          </a:xfrm>
        </p:spPr>
        <p:txBody>
          <a:bodyPr/>
          <a:lstStyle>
            <a:lvl1pPr marL="0" indent="0">
              <a:buFontTx/>
              <a:buNone/>
              <a:defRPr sz="900"/>
            </a:lvl1pPr>
            <a:lvl2pPr marL="320040" indent="0">
              <a:buFontTx/>
              <a:buNone/>
              <a:defRPr/>
            </a:lvl2pPr>
            <a:lvl3pPr marL="502920" indent="0">
              <a:buFontTx/>
              <a:buNone/>
              <a:defRPr/>
            </a:lvl3pPr>
            <a:lvl4pPr marL="777240" indent="0">
              <a:buFontTx/>
              <a:buNone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2"/>
          </p:nvPr>
        </p:nvSpPr>
        <p:spPr>
          <a:xfrm>
            <a:off x="446620" y="1636358"/>
            <a:ext cx="3891065" cy="230832"/>
          </a:xfrm>
        </p:spPr>
        <p:txBody>
          <a:bodyPr/>
          <a:lstStyle>
            <a:lvl1pPr marL="0" indent="0">
              <a:buNone/>
              <a:defRPr sz="1000" b="1" i="0" spc="300">
                <a:solidFill>
                  <a:schemeClr val="accent2"/>
                </a:solidFill>
                <a:latin typeface="Soleil ExtraBold" charset="0"/>
                <a:ea typeface="Soleil ExtraBold" charset="0"/>
                <a:cs typeface="Soleil ExtraBold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4777855" y="1636358"/>
            <a:ext cx="3891065" cy="230832"/>
          </a:xfrm>
        </p:spPr>
        <p:txBody>
          <a:bodyPr/>
          <a:lstStyle>
            <a:lvl1pPr marL="0" indent="0">
              <a:buNone/>
              <a:defRPr sz="1000" b="1" i="0" spc="300">
                <a:solidFill>
                  <a:schemeClr val="accent2"/>
                </a:solidFill>
                <a:latin typeface="Soleil ExtraBold" charset="0"/>
                <a:ea typeface="Soleil ExtraBold" charset="0"/>
                <a:cs typeface="Soleil ExtraBold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6861605" y="6601191"/>
            <a:ext cx="2057400" cy="153888"/>
          </a:xfrm>
          <a:prstGeom prst="rect">
            <a:avLst/>
          </a:prstGeom>
        </p:spPr>
        <p:txBody>
          <a:bodyPr/>
          <a:lstStyle/>
          <a:p>
            <a:fld id="{DF8096FD-41B5-2F46-9EA1-01A78F535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able Placeholder 10"/>
          <p:cNvSpPr>
            <a:spLocks noGrp="1"/>
          </p:cNvSpPr>
          <p:nvPr>
            <p:ph type="tbl" sz="quarter" idx="11"/>
          </p:nvPr>
        </p:nvSpPr>
        <p:spPr>
          <a:xfrm>
            <a:off x="450850" y="1447800"/>
            <a:ext cx="8147050" cy="1803400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US"/>
          </a:p>
        </p:txBody>
      </p:sp>
      <p:sp>
        <p:nvSpPr>
          <p:cNvPr id="3" name="TextBox 2"/>
          <p:cNvSpPr txBox="1"/>
          <p:nvPr userDrawn="1"/>
        </p:nvSpPr>
        <p:spPr>
          <a:xfrm>
            <a:off x="1278785" y="6613931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1000" dirty="0" smtClean="0">
              <a:latin typeface="Soleil" charset="0"/>
              <a:ea typeface="Soleil" charset="0"/>
              <a:cs typeface="Soleil" charset="0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015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861605" y="6601191"/>
            <a:ext cx="2057400" cy="153888"/>
          </a:xfrm>
          <a:prstGeom prst="rect">
            <a:avLst/>
          </a:prstGeom>
        </p:spPr>
        <p:txBody>
          <a:bodyPr/>
          <a:lstStyle/>
          <a:p>
            <a:fld id="{DF8096FD-41B5-2F46-9EA1-01A78F535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454958" y="3200207"/>
            <a:ext cx="7772400" cy="415498"/>
          </a:xfrm>
        </p:spPr>
        <p:txBody>
          <a:bodyPr anchor="t" anchorCtr="0">
            <a:spAutoFit/>
          </a:bodyPr>
          <a:lstStyle>
            <a:lvl1pPr algn="l">
              <a:defRPr sz="3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/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015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861605" y="6601191"/>
            <a:ext cx="2057400" cy="153888"/>
          </a:xfrm>
          <a:prstGeom prst="rect">
            <a:avLst/>
          </a:prstGeom>
        </p:spPr>
        <p:txBody>
          <a:bodyPr/>
          <a:lstStyle/>
          <a:p>
            <a:fld id="{DF8096FD-41B5-2F46-9EA1-01A78F535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454958" y="3200207"/>
            <a:ext cx="7772400" cy="484748"/>
          </a:xfrm>
        </p:spPr>
        <p:txBody>
          <a:bodyPr anchor="t" anchorCtr="0">
            <a:spAutoFit/>
          </a:bodyPr>
          <a:lstStyle>
            <a:lvl1pPr algn="l">
              <a:defRPr sz="3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/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015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861605" y="6601191"/>
            <a:ext cx="2057400" cy="153888"/>
          </a:xfrm>
          <a:prstGeom prst="rect">
            <a:avLst/>
          </a:prstGeom>
        </p:spPr>
        <p:txBody>
          <a:bodyPr/>
          <a:lstStyle/>
          <a:p>
            <a:fld id="{DF8096FD-41B5-2F46-9EA1-01A78F535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54958" y="3200207"/>
            <a:ext cx="7772400" cy="484748"/>
          </a:xfrm>
        </p:spPr>
        <p:txBody>
          <a:bodyPr anchor="t" anchorCtr="0">
            <a:spAutoFit/>
          </a:bodyPr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1485" y="1867190"/>
            <a:ext cx="3886200" cy="98488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900"/>
            </a:lvl1pPr>
            <a:lvl2pPr marL="320040" indent="0">
              <a:buFontTx/>
              <a:buNone/>
              <a:defRPr sz="900"/>
            </a:lvl2pPr>
            <a:lvl3pPr marL="502920" indent="0">
              <a:buFontTx/>
              <a:buNone/>
              <a:defRPr sz="900"/>
            </a:lvl3pPr>
            <a:lvl4pPr marL="777240" indent="0">
              <a:buFontTx/>
              <a:buNone/>
              <a:defRPr sz="900"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0"/>
          </p:nvPr>
        </p:nvSpPr>
        <p:spPr>
          <a:xfrm>
            <a:off x="6861605" y="6601191"/>
            <a:ext cx="2057400" cy="153888"/>
          </a:xfrm>
          <a:prstGeom prst="rect">
            <a:avLst/>
          </a:prstGeom>
        </p:spPr>
        <p:txBody>
          <a:bodyPr/>
          <a:lstStyle/>
          <a:p>
            <a:fld id="{DF8096FD-41B5-2F46-9EA1-01A78F535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1"/>
          </p:nvPr>
        </p:nvSpPr>
        <p:spPr>
          <a:xfrm>
            <a:off x="4777855" y="1867190"/>
            <a:ext cx="3949585" cy="98488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900"/>
            </a:lvl1pPr>
            <a:lvl2pPr marL="320040" indent="0">
              <a:buFontTx/>
              <a:buNone/>
              <a:defRPr sz="900"/>
            </a:lvl2pPr>
            <a:lvl3pPr marL="502920" indent="0">
              <a:buFontTx/>
              <a:buNone/>
              <a:defRPr sz="900"/>
            </a:lvl3pPr>
            <a:lvl4pPr marL="777240" indent="0">
              <a:buFontTx/>
              <a:buNone/>
              <a:defRPr sz="900"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2"/>
          </p:nvPr>
        </p:nvSpPr>
        <p:spPr>
          <a:xfrm>
            <a:off x="446620" y="1636358"/>
            <a:ext cx="3891065" cy="230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1" i="0" spc="300">
                <a:solidFill>
                  <a:schemeClr val="accent2"/>
                </a:solidFill>
                <a:latin typeface="Soleil ExtraBold" charset="0"/>
                <a:ea typeface="Soleil ExtraBold" charset="0"/>
                <a:cs typeface="Soleil ExtraBold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4777855" y="1636358"/>
            <a:ext cx="3891065" cy="230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1" i="0" spc="300">
                <a:solidFill>
                  <a:schemeClr val="accent2"/>
                </a:solidFill>
                <a:latin typeface="Soleil ExtraBold" charset="0"/>
                <a:ea typeface="Soleil ExtraBold" charset="0"/>
                <a:cs typeface="Soleil ExtraBold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902400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015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861605" y="6601191"/>
            <a:ext cx="2057400" cy="153888"/>
          </a:xfrm>
          <a:prstGeom prst="rect">
            <a:avLst/>
          </a:prstGeom>
        </p:spPr>
        <p:txBody>
          <a:bodyPr/>
          <a:lstStyle/>
          <a:p>
            <a:fld id="{DF8096FD-41B5-2F46-9EA1-01A78F535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54958" y="3200207"/>
            <a:ext cx="7772400" cy="484748"/>
          </a:xfrm>
        </p:spPr>
        <p:txBody>
          <a:bodyPr anchor="t" anchorCtr="0">
            <a:spAutoFit/>
          </a:bodyPr>
          <a:lstStyle>
            <a:lvl1pPr algn="l">
              <a:defRPr sz="3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/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>
          <a:xfrm>
            <a:off x="6861605" y="6601191"/>
            <a:ext cx="2057400" cy="153888"/>
          </a:xfrm>
          <a:prstGeom prst="rect">
            <a:avLst/>
          </a:prstGeom>
        </p:spPr>
        <p:txBody>
          <a:bodyPr/>
          <a:lstStyle/>
          <a:p>
            <a:fld id="{DF8096FD-41B5-2F46-9EA1-01A78F53584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85800" y="2750076"/>
            <a:ext cx="7772400" cy="1606594"/>
          </a:xfrm>
        </p:spPr>
        <p:txBody>
          <a:bodyPr anchor="t" anchorCtr="0">
            <a:spAutoFit/>
          </a:bodyPr>
          <a:lstStyle>
            <a:lvl1pPr algn="ctr">
              <a:defRPr sz="5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9975898" y="2805077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1000" dirty="0" smtClean="0">
              <a:latin typeface="Soleil" charset="0"/>
              <a:ea typeface="Soleil" charset="0"/>
              <a:cs typeface="Solei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6861605" y="6601191"/>
            <a:ext cx="2057400" cy="153888"/>
          </a:xfrm>
          <a:prstGeom prst="rect">
            <a:avLst/>
          </a:prstGeom>
        </p:spPr>
        <p:txBody>
          <a:bodyPr/>
          <a:lstStyle/>
          <a:p>
            <a:fld id="{DF8096FD-41B5-2F46-9EA1-01A78F535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able Placeholder 10"/>
          <p:cNvSpPr>
            <a:spLocks noGrp="1"/>
          </p:cNvSpPr>
          <p:nvPr>
            <p:ph type="tbl" sz="quarter" idx="11"/>
          </p:nvPr>
        </p:nvSpPr>
        <p:spPr>
          <a:xfrm>
            <a:off x="450850" y="1447800"/>
            <a:ext cx="8147050" cy="1803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icon to add table</a:t>
            </a: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278785" y="6613931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1000" dirty="0" smtClean="0">
              <a:latin typeface="Soleil" charset="0"/>
              <a:ea typeface="Soleil" charset="0"/>
              <a:cs typeface="Soleil" charset="0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1278785" y="6613931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1000" dirty="0" smtClean="0">
              <a:latin typeface="Soleil" charset="0"/>
              <a:ea typeface="Soleil" charset="0"/>
              <a:cs typeface="Solei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9355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861605" y="6601191"/>
            <a:ext cx="2057400" cy="153888"/>
          </a:xfrm>
          <a:prstGeom prst="rect">
            <a:avLst/>
          </a:prstGeom>
        </p:spPr>
        <p:txBody>
          <a:bodyPr/>
          <a:lstStyle/>
          <a:p>
            <a:fld id="{DF8096FD-41B5-2F46-9EA1-01A78F535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450850" y="1447800"/>
            <a:ext cx="8147050" cy="180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1723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015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861605" y="6601191"/>
            <a:ext cx="2057400" cy="153888"/>
          </a:xfrm>
          <a:prstGeom prst="rect">
            <a:avLst/>
          </a:prstGeom>
        </p:spPr>
        <p:txBody>
          <a:bodyPr/>
          <a:lstStyle/>
          <a:p>
            <a:fld id="{DF8096FD-41B5-2F46-9EA1-01A78F535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454958" y="3200207"/>
            <a:ext cx="7772400" cy="415498"/>
          </a:xfrm>
        </p:spPr>
        <p:txBody>
          <a:bodyPr anchor="t" anchorCtr="0">
            <a:spAutoFit/>
          </a:bodyPr>
          <a:lstStyle>
            <a:lvl1pPr algn="l">
              <a:defRPr sz="3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015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9144000" cy="6015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5916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015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861605" y="6601191"/>
            <a:ext cx="2057400" cy="153888"/>
          </a:xfrm>
          <a:prstGeom prst="rect">
            <a:avLst/>
          </a:prstGeom>
        </p:spPr>
        <p:txBody>
          <a:bodyPr/>
          <a:lstStyle/>
          <a:p>
            <a:fld id="{DF8096FD-41B5-2F46-9EA1-01A78F535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454958" y="3200207"/>
            <a:ext cx="7772400" cy="484748"/>
          </a:xfrm>
        </p:spPr>
        <p:txBody>
          <a:bodyPr anchor="t" anchorCtr="0">
            <a:spAutoFit/>
          </a:bodyPr>
          <a:lstStyle>
            <a:lvl1pPr algn="l">
              <a:defRPr sz="3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015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9144000" cy="6015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141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015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861605" y="6601191"/>
            <a:ext cx="2057400" cy="153888"/>
          </a:xfrm>
          <a:prstGeom prst="rect">
            <a:avLst/>
          </a:prstGeom>
        </p:spPr>
        <p:txBody>
          <a:bodyPr/>
          <a:lstStyle/>
          <a:p>
            <a:fld id="{DF8096FD-41B5-2F46-9EA1-01A78F535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54958" y="3200207"/>
            <a:ext cx="7772400" cy="484748"/>
          </a:xfrm>
        </p:spPr>
        <p:txBody>
          <a:bodyPr anchor="t" anchorCtr="0">
            <a:spAutoFit/>
          </a:bodyPr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6015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0"/>
            <a:ext cx="9144000" cy="6015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599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27.xml"/><Relationship Id="rId28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30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31.xml"/><Relationship Id="rId32" Type="http://schemas.openxmlformats.org/officeDocument/2006/relationships/slideLayout" Target="../slideLayouts/slideLayout32.xml"/><Relationship Id="rId9" Type="http://schemas.openxmlformats.org/officeDocument/2006/relationships/slideLayout" Target="../slideLayouts/slideLayout9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3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34.xml"/><Relationship Id="rId35" Type="http://schemas.openxmlformats.org/officeDocument/2006/relationships/slideLayout" Target="../slideLayouts/slideLayout35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37" Type="http://schemas.openxmlformats.org/officeDocument/2006/relationships/slideLayout" Target="../slideLayouts/slideLayout37.xml"/><Relationship Id="rId38" Type="http://schemas.openxmlformats.org/officeDocument/2006/relationships/slideLayout" Target="../slideLayouts/slideLayout38.xml"/><Relationship Id="rId39" Type="http://schemas.openxmlformats.org/officeDocument/2006/relationships/slideLayout" Target="../slideLayouts/slideLayout39.xml"/><Relationship Id="rId40" Type="http://schemas.openxmlformats.org/officeDocument/2006/relationships/slideLayout" Target="../slideLayouts/slideLayout40.xml"/><Relationship Id="rId41" Type="http://schemas.openxmlformats.org/officeDocument/2006/relationships/slideLayout" Target="../slideLayouts/slideLayout41.xml"/><Relationship Id="rId42" Type="http://schemas.openxmlformats.org/officeDocument/2006/relationships/theme" Target="../theme/theme1.xml"/><Relationship Id="rId43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1485" y="1006088"/>
            <a:ext cx="7886700" cy="24929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51485" y="6555025"/>
            <a:ext cx="1273105" cy="246221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latin typeface="Soleil" charset="0"/>
                <a:ea typeface="Soleil" charset="0"/>
                <a:cs typeface="Soleil" charset="0"/>
              </a:rPr>
              <a:t>© PFM</a:t>
            </a:r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6259285" y="655573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05F1538-3331-E648-B801-7E18C85EB11D}" type="slidenum">
              <a:rPr lang="en-US" sz="1000" smtClean="0">
                <a:latin typeface="Soleil" charset="0"/>
                <a:ea typeface="Soleil" charset="0"/>
                <a:cs typeface="Soleil" charset="0"/>
              </a:rPr>
              <a:pPr algn="r"/>
              <a:t>‹#›</a:t>
            </a:fld>
            <a:endParaRPr lang="en-US" sz="1000" dirty="0">
              <a:latin typeface="Soleil" charset="0"/>
              <a:ea typeface="Soleil" charset="0"/>
              <a:cs typeface="Solei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1485" y="6555025"/>
            <a:ext cx="1273105" cy="246221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latin typeface="Soleil" charset="0"/>
                <a:ea typeface="Soleil" charset="0"/>
                <a:cs typeface="Soleil" charset="0"/>
              </a:rPr>
              <a:t>© PFM</a:t>
            </a:r>
          </a:p>
        </p:txBody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6259285" y="655573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05F1538-3331-E648-B801-7E18C85EB11D}" type="slidenum">
              <a:rPr lang="en-US" sz="1000" smtClean="0">
                <a:latin typeface="Soleil" charset="0"/>
                <a:ea typeface="Soleil" charset="0"/>
                <a:cs typeface="Soleil" charset="0"/>
              </a:rPr>
              <a:pPr algn="r"/>
              <a:t>‹#›</a:t>
            </a:fld>
            <a:endParaRPr lang="en-US" sz="1000" dirty="0">
              <a:latin typeface="Soleil" charset="0"/>
              <a:ea typeface="Soleil" charset="0"/>
              <a:cs typeface="Solei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1485" y="6555025"/>
            <a:ext cx="1273105" cy="246221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latin typeface="Soleil" charset="0"/>
                <a:ea typeface="Soleil" charset="0"/>
                <a:cs typeface="Soleil" charset="0"/>
              </a:rPr>
              <a:t>© PFM</a:t>
            </a:r>
          </a:p>
        </p:txBody>
      </p:sp>
      <p:sp>
        <p:nvSpPr>
          <p:cNvPr id="15" name="Slide Number Placeholder 5"/>
          <p:cNvSpPr txBox="1">
            <a:spLocks/>
          </p:cNvSpPr>
          <p:nvPr/>
        </p:nvSpPr>
        <p:spPr>
          <a:xfrm>
            <a:off x="6259285" y="655573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05F1538-3331-E648-B801-7E18C85EB11D}" type="slidenum">
              <a:rPr lang="en-US" sz="1000" smtClean="0">
                <a:latin typeface="Soleil" charset="0"/>
                <a:ea typeface="Soleil" charset="0"/>
                <a:cs typeface="Soleil" charset="0"/>
              </a:rPr>
              <a:pPr algn="r"/>
              <a:t>‹#›</a:t>
            </a:fld>
            <a:endParaRPr lang="en-US" sz="1000" dirty="0">
              <a:latin typeface="Soleil" charset="0"/>
              <a:ea typeface="Soleil" charset="0"/>
              <a:cs typeface="Soleil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1485" y="1825625"/>
            <a:ext cx="8063865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907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  <p:sldLayoutId id="2147483697" r:id="rId22"/>
    <p:sldLayoutId id="2147483698" r:id="rId23"/>
    <p:sldLayoutId id="2147483699" r:id="rId24"/>
    <p:sldLayoutId id="2147483700" r:id="rId25"/>
    <p:sldLayoutId id="2147483701" r:id="rId26"/>
    <p:sldLayoutId id="2147483702" r:id="rId27"/>
    <p:sldLayoutId id="2147483703" r:id="rId28"/>
    <p:sldLayoutId id="2147483704" r:id="rId29"/>
    <p:sldLayoutId id="2147483705" r:id="rId30"/>
    <p:sldLayoutId id="2147483706" r:id="rId31"/>
    <p:sldLayoutId id="2147483661" r:id="rId32"/>
    <p:sldLayoutId id="2147483663" r:id="rId33"/>
    <p:sldLayoutId id="2147483662" r:id="rId34"/>
    <p:sldLayoutId id="2147483664" r:id="rId35"/>
    <p:sldLayoutId id="2147483666" r:id="rId36"/>
    <p:sldLayoutId id="2147483670" r:id="rId37"/>
    <p:sldLayoutId id="2147483672" r:id="rId38"/>
    <p:sldLayoutId id="2147483673" r:id="rId39"/>
    <p:sldLayoutId id="2147483674" r:id="rId40"/>
    <p:sldLayoutId id="2147483667" r:id="rId4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1800" b="1" i="0" kern="1200">
          <a:solidFill>
            <a:schemeClr val="tx2"/>
          </a:solidFill>
          <a:latin typeface="Soleil" charset="0"/>
          <a:ea typeface="Soleil" charset="0"/>
          <a:cs typeface="Soleil" charset="0"/>
        </a:defRPr>
      </a:lvl1pPr>
    </p:titleStyle>
    <p:bodyStyle>
      <a:lvl1pPr marL="168275" indent="-168275" algn="l" defTabSz="914400" rtl="0" eaLnBrk="1" latinLnBrk="0" hangingPunct="1">
        <a:lnSpc>
          <a:spcPct val="150000"/>
        </a:lnSpc>
        <a:spcBef>
          <a:spcPts val="400"/>
        </a:spcBef>
        <a:buClr>
          <a:schemeClr val="accent2"/>
        </a:buClr>
        <a:buFont typeface="Wingdings 2" panose="05020102010507070707" pitchFamily="18" charset="2"/>
        <a:buChar char="Ã"/>
        <a:defRPr sz="1100" kern="1200">
          <a:solidFill>
            <a:schemeClr val="tx2"/>
          </a:solidFill>
          <a:latin typeface="Soleil" charset="0"/>
          <a:ea typeface="Soleil" charset="0"/>
          <a:cs typeface="Soleil" charset="0"/>
        </a:defRPr>
      </a:lvl1pPr>
      <a:lvl2pPr marL="230188" indent="-95250" algn="l" defTabSz="914400" rtl="0" eaLnBrk="1" latinLnBrk="0" hangingPunct="1">
        <a:lnSpc>
          <a:spcPct val="150000"/>
        </a:lnSpc>
        <a:spcBef>
          <a:spcPts val="200"/>
        </a:spcBef>
        <a:buClr>
          <a:schemeClr val="accent2"/>
        </a:buClr>
        <a:buFont typeface="Arial" panose="020B0604020202020204" pitchFamily="34" charset="0"/>
        <a:buChar char="•"/>
        <a:defRPr sz="1100" kern="1200">
          <a:solidFill>
            <a:schemeClr val="tx2"/>
          </a:solidFill>
          <a:latin typeface="Soleil" charset="0"/>
          <a:ea typeface="Soleil" charset="0"/>
          <a:cs typeface="Soleil" charset="0"/>
        </a:defRPr>
      </a:lvl2pPr>
      <a:lvl3pPr marL="346075" indent="-90488" algn="l" defTabSz="914400" rtl="0" eaLnBrk="1" latinLnBrk="0" hangingPunct="1">
        <a:lnSpc>
          <a:spcPct val="150000"/>
        </a:lnSpc>
        <a:spcBef>
          <a:spcPts val="400"/>
        </a:spcBef>
        <a:buClr>
          <a:schemeClr val="accent2"/>
        </a:buClr>
        <a:buFont typeface="Arial" panose="020B0604020202020204" pitchFamily="34" charset="0"/>
        <a:buChar char="•"/>
        <a:defRPr sz="1100" kern="1200">
          <a:solidFill>
            <a:schemeClr val="tx2"/>
          </a:solidFill>
          <a:latin typeface="Soleil" charset="0"/>
          <a:ea typeface="Soleil" charset="0"/>
          <a:cs typeface="Soleil" charset="0"/>
        </a:defRPr>
      </a:lvl3pPr>
      <a:lvl4pPr marL="514350" indent="-90488" algn="l" defTabSz="914400" rtl="0" eaLnBrk="1" latinLnBrk="0" hangingPunct="1">
        <a:lnSpc>
          <a:spcPct val="150000"/>
        </a:lnSpc>
        <a:spcBef>
          <a:spcPts val="400"/>
        </a:spcBef>
        <a:buClr>
          <a:schemeClr val="accent2"/>
        </a:buClr>
        <a:buFont typeface="Arial" panose="020B0604020202020204" pitchFamily="34" charset="0"/>
        <a:buChar char="•"/>
        <a:defRPr sz="1100" kern="1200">
          <a:solidFill>
            <a:schemeClr val="tx2"/>
          </a:solidFill>
          <a:latin typeface="Soleil" charset="0"/>
          <a:ea typeface="Soleil" charset="0"/>
          <a:cs typeface="Soleil" charset="0"/>
        </a:defRPr>
      </a:lvl4pPr>
      <a:lvl5pPr marL="630238" indent="-90488" algn="l" defTabSz="914400" rtl="0" eaLnBrk="1" latinLnBrk="0" hangingPunct="1">
        <a:lnSpc>
          <a:spcPct val="150000"/>
        </a:lnSpc>
        <a:spcBef>
          <a:spcPts val="400"/>
        </a:spcBef>
        <a:buClr>
          <a:schemeClr val="accent2"/>
        </a:buClr>
        <a:buFont typeface="Arial" panose="020B0604020202020204" pitchFamily="34" charset="0"/>
        <a:buChar char="•"/>
        <a:defRPr sz="1100" kern="1200">
          <a:solidFill>
            <a:schemeClr val="tx2"/>
          </a:solidFill>
          <a:latin typeface="Soleil" charset="0"/>
          <a:ea typeface="Soleil" charset="0"/>
          <a:cs typeface="Solei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emf"/><Relationship Id="rId3" Type="http://schemas.openxmlformats.org/officeDocument/2006/relationships/image" Target="../media/image16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8708" y="2205254"/>
            <a:ext cx="8314921" cy="1191095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Knox County, TN</a:t>
            </a:r>
            <a:b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Debt Capacity Analysis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8708" y="3663831"/>
            <a:ext cx="2032412" cy="743793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February 19, 2019</a:t>
            </a: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578708" y="6004912"/>
            <a:ext cx="1056379" cy="307777"/>
          </a:xfrm>
        </p:spPr>
        <p:txBody>
          <a:bodyPr/>
          <a:lstStyle/>
          <a:p>
            <a:r>
              <a:rPr lang="en-US" dirty="0" smtClean="0"/>
              <a:t>PFM Financial Advisors LLC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2300416" y="6004912"/>
            <a:ext cx="1245424" cy="564257"/>
          </a:xfrm>
        </p:spPr>
        <p:txBody>
          <a:bodyPr/>
          <a:lstStyle/>
          <a:p>
            <a:r>
              <a:rPr lang="en-US" dirty="0" smtClean="0"/>
              <a:t>530 Oak Court Drive</a:t>
            </a:r>
          </a:p>
          <a:p>
            <a:r>
              <a:rPr lang="en-US" dirty="0" smtClean="0"/>
              <a:t>Suite 160</a:t>
            </a:r>
          </a:p>
          <a:p>
            <a:r>
              <a:rPr lang="en-US" dirty="0" smtClean="0"/>
              <a:t>Memphis, TN 38117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013886" y="6004912"/>
            <a:ext cx="1097376" cy="359073"/>
          </a:xfrm>
        </p:spPr>
        <p:txBody>
          <a:bodyPr/>
          <a:lstStyle/>
          <a:p>
            <a:r>
              <a:rPr lang="en-US" dirty="0" smtClean="0"/>
              <a:t>(901) 682-8356</a:t>
            </a:r>
          </a:p>
          <a:p>
            <a:r>
              <a:rPr lang="en-US" b="1" dirty="0" err="1" smtClean="0"/>
              <a:t>pfm.com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081849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1485" y="1006088"/>
            <a:ext cx="7886700" cy="249299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Credit Capacity*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(Moody’s at Aa1 and S&amp;P at AA+)</a:t>
            </a:r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/>
          <p:cNvSpPr txBox="1">
            <a:spLocks/>
          </p:cNvSpPr>
          <p:nvPr/>
        </p:nvSpPr>
        <p:spPr>
          <a:xfrm>
            <a:off x="463059" y="1399786"/>
            <a:ext cx="5023341" cy="506744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90488" indent="-90488" algn="l" defTabSz="914400" rtl="0" eaLnBrk="1" latinLnBrk="0" hangingPunct="1">
              <a:lnSpc>
                <a:spcPct val="150000"/>
              </a:lnSpc>
              <a:spcBef>
                <a:spcPts val="400"/>
              </a:spcBef>
              <a:buClr>
                <a:schemeClr val="accent2"/>
              </a:buClr>
              <a:buFont typeface="Wingdings 2" panose="05020102010507070707" pitchFamily="18" charset="2"/>
              <a:buChar char="Ã"/>
              <a:defRPr sz="1100" kern="1200">
                <a:solidFill>
                  <a:schemeClr val="tx2"/>
                </a:solidFill>
                <a:latin typeface="Soleil" charset="0"/>
                <a:ea typeface="Soleil" charset="0"/>
                <a:cs typeface="Soleil" charset="0"/>
              </a:defRPr>
            </a:lvl1pPr>
            <a:lvl2pPr marL="168275" indent="90488" algn="l" defTabSz="914400" rtl="0" eaLnBrk="1" latinLnBrk="0" hangingPunct="1">
              <a:lnSpc>
                <a:spcPct val="150000"/>
              </a:lnSpc>
              <a:spcBef>
                <a:spcPts val="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2"/>
                </a:solidFill>
                <a:latin typeface="Soleil" charset="0"/>
                <a:ea typeface="Soleil" charset="0"/>
                <a:cs typeface="Soleil" charset="0"/>
              </a:defRPr>
            </a:lvl2pPr>
            <a:lvl3pPr marL="346075" indent="-91440" algn="l" defTabSz="914400" rtl="0" eaLnBrk="1" latinLnBrk="0" hangingPunct="1">
              <a:lnSpc>
                <a:spcPct val="150000"/>
              </a:lnSpc>
              <a:spcBef>
                <a:spcPts val="4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2"/>
                </a:solidFill>
                <a:latin typeface="Soleil" charset="0"/>
                <a:ea typeface="Soleil" charset="0"/>
                <a:cs typeface="Soleil" charset="0"/>
              </a:defRPr>
            </a:lvl3pPr>
            <a:lvl4pPr marL="514350" indent="-91440" algn="l" defTabSz="914400" rtl="0" eaLnBrk="1" latinLnBrk="0" hangingPunct="1">
              <a:lnSpc>
                <a:spcPct val="150000"/>
              </a:lnSpc>
              <a:spcBef>
                <a:spcPts val="4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2"/>
                </a:solidFill>
                <a:latin typeface="Soleil" charset="0"/>
                <a:ea typeface="Soleil" charset="0"/>
                <a:cs typeface="Soleil" charset="0"/>
              </a:defRPr>
            </a:lvl4pPr>
            <a:lvl5pPr marL="630238" indent="-91440" algn="l" defTabSz="914400" rtl="0" eaLnBrk="1" latinLnBrk="0" hangingPunct="1">
              <a:lnSpc>
                <a:spcPct val="150000"/>
              </a:lnSpc>
              <a:spcBef>
                <a:spcPts val="4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2"/>
                </a:solidFill>
                <a:latin typeface="Soleil" charset="0"/>
                <a:ea typeface="Soleil" charset="0"/>
                <a:cs typeface="Solei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 PFM’s Credit Calculator and rating methodologies (Moody’s and S&amp;P), PFM estimated how much additional debt could be issued and how much fund balance can be used before negatively impacting the County’s credit rating</a:t>
            </a:r>
          </a:p>
          <a:p>
            <a:pPr marL="287338" lvl="1" indent="169863">
              <a:lnSpc>
                <a:spcPts val="22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Credit Calculator does 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take into consideration 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affordability, nor any 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budgetary 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changes, like additional revenues sources (i.e. property tax increase), 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 would be necessary in order to support the additional debt service 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costs.</a:t>
            </a:r>
          </a:p>
          <a:p>
            <a:pPr>
              <a:lnSpc>
                <a:spcPts val="22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a credit perspective, issuing the additional debt as part of the FY 2019 Capital Improvement Plan, would not negatively impact the County’s credit rating.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072" y="1488682"/>
            <a:ext cx="3200400" cy="10405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072" y="2819420"/>
            <a:ext cx="3200400" cy="149446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52915" y="6467234"/>
            <a:ext cx="5785270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000" i="1" dirty="0" smtClean="0">
                <a:latin typeface="Arial" panose="020B0604020202020204" pitchFamily="34" charset="0"/>
                <a:ea typeface="Soleil" charset="0"/>
                <a:cs typeface="Arial" panose="020B0604020202020204" pitchFamily="34" charset="0"/>
              </a:rPr>
              <a:t>*Note: Credit capacity estimates are based on quantitative metrics only and do not include qualitative metrics or below the line adjustments made by rating agencies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69998" y="5175460"/>
            <a:ext cx="8180943" cy="77096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marL="115888" indent="-115888">
              <a:lnSpc>
                <a:spcPts val="2000"/>
              </a:lnSpc>
              <a:spcAft>
                <a:spcPts val="1200"/>
              </a:spcAft>
              <a:buClr>
                <a:schemeClr val="accent2"/>
              </a:buClr>
              <a:buFont typeface="Wingdings 2" panose="05020102010507070707" pitchFamily="18" charset="2"/>
              <a:buChar char="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County has a General Fund Unassigned </a:t>
            </a:r>
            <a:r>
              <a:rPr lang="en-US" sz="1400" dirty="0" smtClean="0">
                <a:latin typeface="Arial" panose="020B0604020202020204" pitchFamily="34" charset="0"/>
                <a:ea typeface="Soleil" charset="0"/>
                <a:cs typeface="Arial" panose="020B0604020202020204" pitchFamily="34" charset="0"/>
              </a:rPr>
              <a:t>Fund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Balance policy to maintain 25% of expenditures/transfers. Any use of Unassigned Fund Balance should be limited for one-time, non-reoccurring expenditures to avoid credit concerns.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1400" dirty="0">
              <a:latin typeface="Arial" panose="020B0604020202020204" pitchFamily="34" charset="0"/>
              <a:ea typeface="Solei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4305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31958"/>
            <a:ext cx="7772400" cy="803297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031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1485" y="1006088"/>
            <a:ext cx="7886700" cy="256224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485" y="1332513"/>
            <a:ext cx="8336916" cy="1177605"/>
          </a:xfrm>
        </p:spPr>
        <p:txBody>
          <a:bodyPr wrap="square">
            <a:noAutofit/>
          </a:bodyPr>
          <a:lstStyle/>
          <a:p>
            <a:pPr marL="230188" indent="-171450"/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PFM evaluated the County’s debt capacity by considering its existing resources, mainly the General Fund and Debt Service Fund balances.</a:t>
            </a:r>
          </a:p>
          <a:p>
            <a:pPr marL="230188" indent="-171450"/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two major factors to consider when analyzing debt capacity are: affordability and credit capacity.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4268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1485" y="1006088"/>
            <a:ext cx="7886700" cy="256224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Debt Overview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730" y="6261295"/>
            <a:ext cx="6602540" cy="39017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485" y="1006088"/>
            <a:ext cx="7675529" cy="5255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5676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1485" y="1006088"/>
            <a:ext cx="7886700" cy="249299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Existing Bonded Debt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485" y="1444714"/>
            <a:ext cx="8336916" cy="775972"/>
          </a:xfrm>
        </p:spPr>
        <p:txBody>
          <a:bodyPr wrap="square">
            <a:noAutofit/>
          </a:bodyPr>
          <a:lstStyle/>
          <a:p>
            <a:pPr marL="230188" indent="-171450"/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Based on the current debt structure, the County will retire approximately 59% of its debt within the next 10 years.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806432"/>
              </p:ext>
            </p:extLst>
          </p:nvPr>
        </p:nvGraphicFramePr>
        <p:xfrm>
          <a:off x="1201271" y="2299002"/>
          <a:ext cx="6487838" cy="3958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804191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1485" y="1006088"/>
            <a:ext cx="7886700" cy="256224"/>
          </a:xfrm>
        </p:spPr>
        <p:txBody>
          <a:bodyPr/>
          <a:lstStyle/>
          <a:p>
            <a:r>
              <a:rPr lang="en-US" dirty="0" smtClean="0"/>
              <a:t>Debt Overview – </a:t>
            </a:r>
            <a:r>
              <a:rPr lang="en-US" i="1" dirty="0" smtClean="0"/>
              <a:t>Refunding Opportunities</a:t>
            </a:r>
            <a:endParaRPr lang="en-US" i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50850" y="1447799"/>
            <a:ext cx="8147050" cy="1411941"/>
          </a:xfrm>
        </p:spPr>
        <p:txBody>
          <a:bodyPr>
            <a:normAutofit/>
          </a:bodyPr>
          <a:lstStyle/>
          <a:p>
            <a:pPr marL="169863" indent="-169863"/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Recent tax reform eliminated the ability to refinance debt  before the call date and maintain the tax-exempt interest rates.</a:t>
            </a:r>
          </a:p>
          <a:p>
            <a:pPr marL="169863" indent="-169863"/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 America Bonds (BABs) can be refunded before the call date with tax-exempt interest rates.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3272" y="4840940"/>
            <a:ext cx="6875929" cy="29583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000" i="1" dirty="0" smtClean="0">
                <a:latin typeface="Arial" panose="020B0604020202020204" pitchFamily="34" charset="0"/>
                <a:ea typeface="Soleil" charset="0"/>
                <a:cs typeface="Arial" panose="020B0604020202020204" pitchFamily="34" charset="0"/>
              </a:rPr>
              <a:t>Refunding Opportunities based on current market rates as of February 12, 2019.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72" y="2769094"/>
            <a:ext cx="7363126" cy="198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8173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1485" y="1006088"/>
            <a:ext cx="7886700" cy="249299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Proposed Debt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3176334"/>
              </p:ext>
            </p:extLst>
          </p:nvPr>
        </p:nvGraphicFramePr>
        <p:xfrm>
          <a:off x="451485" y="3282412"/>
          <a:ext cx="8518979" cy="14762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8179"/>
                <a:gridCol w="1280160"/>
                <a:gridCol w="1280160"/>
                <a:gridCol w="1280160"/>
                <a:gridCol w="1280160"/>
                <a:gridCol w="1280160"/>
              </a:tblGrid>
              <a:tr h="370840"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 2019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 2020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 2021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 2022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 2023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County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Projects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23,015,000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22,615,000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20,795,000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20,615,000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20,100,000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mpd="sng">
                      <a:noFill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School Projects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12,400,000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7,400,000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10,000,000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10,000,000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10,000,000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3764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35,415,000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30,015,000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30,795,000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30,615,000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30,100,000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5" name="Content Placeholder 2"/>
          <p:cNvSpPr txBox="1">
            <a:spLocks/>
          </p:cNvSpPr>
          <p:nvPr/>
        </p:nvSpPr>
        <p:spPr>
          <a:xfrm>
            <a:off x="451485" y="1391828"/>
            <a:ext cx="8336916" cy="1754143"/>
          </a:xfrm>
          <a:prstGeom prst="rect">
            <a:avLst/>
          </a:prstGeom>
        </p:spPr>
        <p:txBody>
          <a:bodyPr vert="horz" wrap="square" lIns="0" tIns="45720" rIns="91440" bIns="45720" rtlCol="0">
            <a:noAutofit/>
          </a:bodyPr>
          <a:lstStyle>
            <a:lvl1pPr marL="90488" indent="-90488" algn="l" defTabSz="914400" rtl="0" eaLnBrk="1" latinLnBrk="0" hangingPunct="1">
              <a:lnSpc>
                <a:spcPct val="150000"/>
              </a:lnSpc>
              <a:spcBef>
                <a:spcPts val="400"/>
              </a:spcBef>
              <a:buClr>
                <a:schemeClr val="accent2"/>
              </a:buClr>
              <a:buFont typeface="Wingdings 2" panose="05020102010507070707" pitchFamily="18" charset="2"/>
              <a:buChar char="Ã"/>
              <a:defRPr sz="1100" kern="1200">
                <a:solidFill>
                  <a:schemeClr val="tx2"/>
                </a:solidFill>
                <a:latin typeface="Soleil" charset="0"/>
                <a:ea typeface="Soleil" charset="0"/>
                <a:cs typeface="Soleil" charset="0"/>
              </a:defRPr>
            </a:lvl1pPr>
            <a:lvl2pPr marL="168275" indent="90488" algn="l" defTabSz="914400" rtl="0" eaLnBrk="1" latinLnBrk="0" hangingPunct="1">
              <a:lnSpc>
                <a:spcPct val="150000"/>
              </a:lnSpc>
              <a:spcBef>
                <a:spcPts val="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2"/>
                </a:solidFill>
                <a:latin typeface="Soleil" charset="0"/>
                <a:ea typeface="Soleil" charset="0"/>
                <a:cs typeface="Soleil" charset="0"/>
              </a:defRPr>
            </a:lvl2pPr>
            <a:lvl3pPr marL="346075" indent="-91440" algn="l" defTabSz="914400" rtl="0" eaLnBrk="1" latinLnBrk="0" hangingPunct="1">
              <a:lnSpc>
                <a:spcPct val="150000"/>
              </a:lnSpc>
              <a:spcBef>
                <a:spcPts val="4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2"/>
                </a:solidFill>
                <a:latin typeface="Soleil" charset="0"/>
                <a:ea typeface="Soleil" charset="0"/>
                <a:cs typeface="Soleil" charset="0"/>
              </a:defRPr>
            </a:lvl3pPr>
            <a:lvl4pPr marL="514350" indent="-91440" algn="l" defTabSz="914400" rtl="0" eaLnBrk="1" latinLnBrk="0" hangingPunct="1">
              <a:lnSpc>
                <a:spcPct val="150000"/>
              </a:lnSpc>
              <a:spcBef>
                <a:spcPts val="4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2"/>
                </a:solidFill>
                <a:latin typeface="Soleil" charset="0"/>
                <a:ea typeface="Soleil" charset="0"/>
                <a:cs typeface="Soleil" charset="0"/>
              </a:defRPr>
            </a:lvl4pPr>
            <a:lvl5pPr marL="630238" indent="-91440" algn="l" defTabSz="914400" rtl="0" eaLnBrk="1" latinLnBrk="0" hangingPunct="1">
              <a:lnSpc>
                <a:spcPct val="150000"/>
              </a:lnSpc>
              <a:spcBef>
                <a:spcPts val="4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2"/>
                </a:solidFill>
                <a:latin typeface="Soleil" charset="0"/>
                <a:ea typeface="Soleil" charset="0"/>
                <a:cs typeface="Solei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0188" indent="-171450"/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PFM used the following assumptions when structuring proposed debt issuances:</a:t>
            </a:r>
          </a:p>
          <a:p>
            <a:pPr marL="690563" lvl="1" indent="-171450"/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debt service</a:t>
            </a:r>
          </a:p>
          <a:p>
            <a:pPr marL="690563" lvl="1" indent="-171450"/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year amortization</a:t>
            </a:r>
          </a:p>
          <a:p>
            <a:pPr marL="690563" lvl="1" indent="-171450"/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Interest rate of 5%</a:t>
            </a:r>
          </a:p>
          <a:p>
            <a:pPr marL="690563" lvl="1" indent="-171450"/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Amounts are based on the FY 2019 adopted Capital Improvement Plan</a:t>
            </a:r>
          </a:p>
          <a:p>
            <a:pPr marL="307975" lvl="1" indent="-171450"/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821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1485" y="1006088"/>
            <a:ext cx="7886700" cy="249299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Existing &amp; Proposed Debt Service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7781388"/>
              </p:ext>
            </p:extLst>
          </p:nvPr>
        </p:nvGraphicFramePr>
        <p:xfrm>
          <a:off x="304800" y="1403350"/>
          <a:ext cx="8588187" cy="44147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461455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1485" y="1006088"/>
            <a:ext cx="7886700" cy="249299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Existing Resources – General Fund Affordability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53514" y="1375006"/>
            <a:ext cx="3750399" cy="1619205"/>
          </a:xfrm>
          <a:prstGeom prst="rect">
            <a:avLst/>
          </a:prstGeom>
        </p:spPr>
        <p:txBody>
          <a:bodyPr vert="horz" wrap="square" lIns="0" tIns="45720" rIns="91440" bIns="45720" rtlCol="0">
            <a:noAutofit/>
          </a:bodyPr>
          <a:lstStyle>
            <a:lvl1pPr marL="90488" indent="-90488" algn="l" defTabSz="914400" rtl="0" eaLnBrk="1" latinLnBrk="0" hangingPunct="1">
              <a:lnSpc>
                <a:spcPct val="150000"/>
              </a:lnSpc>
              <a:spcBef>
                <a:spcPts val="400"/>
              </a:spcBef>
              <a:buClr>
                <a:schemeClr val="accent2"/>
              </a:buClr>
              <a:buFont typeface="Wingdings 2" panose="05020102010507070707" pitchFamily="18" charset="2"/>
              <a:buChar char="Ã"/>
              <a:defRPr sz="1100" kern="1200">
                <a:solidFill>
                  <a:schemeClr val="tx2"/>
                </a:solidFill>
                <a:latin typeface="Soleil" charset="0"/>
                <a:ea typeface="Soleil" charset="0"/>
                <a:cs typeface="Soleil" charset="0"/>
              </a:defRPr>
            </a:lvl1pPr>
            <a:lvl2pPr marL="168275" indent="90488" algn="l" defTabSz="914400" rtl="0" eaLnBrk="1" latinLnBrk="0" hangingPunct="1">
              <a:lnSpc>
                <a:spcPct val="150000"/>
              </a:lnSpc>
              <a:spcBef>
                <a:spcPts val="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2"/>
                </a:solidFill>
                <a:latin typeface="Soleil" charset="0"/>
                <a:ea typeface="Soleil" charset="0"/>
                <a:cs typeface="Soleil" charset="0"/>
              </a:defRPr>
            </a:lvl2pPr>
            <a:lvl3pPr marL="346075" indent="-91440" algn="l" defTabSz="914400" rtl="0" eaLnBrk="1" latinLnBrk="0" hangingPunct="1">
              <a:lnSpc>
                <a:spcPct val="150000"/>
              </a:lnSpc>
              <a:spcBef>
                <a:spcPts val="4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2"/>
                </a:solidFill>
                <a:latin typeface="Soleil" charset="0"/>
                <a:ea typeface="Soleil" charset="0"/>
                <a:cs typeface="Soleil" charset="0"/>
              </a:defRPr>
            </a:lvl3pPr>
            <a:lvl4pPr marL="514350" indent="-91440" algn="l" defTabSz="914400" rtl="0" eaLnBrk="1" latinLnBrk="0" hangingPunct="1">
              <a:lnSpc>
                <a:spcPct val="150000"/>
              </a:lnSpc>
              <a:spcBef>
                <a:spcPts val="4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2"/>
                </a:solidFill>
                <a:latin typeface="Soleil" charset="0"/>
                <a:ea typeface="Soleil" charset="0"/>
                <a:cs typeface="Soleil" charset="0"/>
              </a:defRPr>
            </a:lvl4pPr>
            <a:lvl5pPr marL="630238" indent="-91440" algn="l" defTabSz="914400" rtl="0" eaLnBrk="1" latinLnBrk="0" hangingPunct="1">
              <a:lnSpc>
                <a:spcPct val="150000"/>
              </a:lnSpc>
              <a:spcBef>
                <a:spcPts val="4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2"/>
                </a:solidFill>
                <a:latin typeface="Soleil" charset="0"/>
                <a:ea typeface="Soleil" charset="0"/>
                <a:cs typeface="Solei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0188" indent="-171450">
              <a:lnSpc>
                <a:spcPts val="2400"/>
              </a:lnSpc>
              <a:spcBef>
                <a:spcPts val="0"/>
              </a:spcBef>
            </a:pP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PFM evaluated the feasibility of using resources from the County’s General Fund by projecting revenues and expenditures based on the growth rates shown here.</a:t>
            </a:r>
          </a:p>
          <a:p>
            <a:pPr marL="136525" lvl="1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431011"/>
              </p:ext>
            </p:extLst>
          </p:nvPr>
        </p:nvGraphicFramePr>
        <p:xfrm>
          <a:off x="4285071" y="1403641"/>
          <a:ext cx="4510586" cy="1702184"/>
        </p:xfrm>
        <a:graphic>
          <a:graphicData uri="http://schemas.openxmlformats.org/drawingml/2006/table">
            <a:tbl>
              <a:tblPr/>
              <a:tblGrid>
                <a:gridCol w="132232"/>
                <a:gridCol w="2350794"/>
                <a:gridCol w="1895328"/>
                <a:gridCol w="132232"/>
              </a:tblGrid>
              <a:tr h="2505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7B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7B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General Fund Revenues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7B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5A4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Growth Rates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7B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5A4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C7B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7B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7B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Property Taxes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5A4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1.5%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5A4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C7B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7B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Local Option Sales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Tax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2.0%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C7B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7B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Other Revenues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C7B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47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7B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C7B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7B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General Fund Expenditures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5A4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Growth Rates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5A4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C7B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7B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 Financing Uses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5A4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year Average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5A4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C7B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7B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Other Expenses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2.0%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C7B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47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7B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C7B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C7B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C7B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C7B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C7B8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Content Placeholder 2"/>
          <p:cNvSpPr txBox="1">
            <a:spLocks/>
          </p:cNvSpPr>
          <p:nvPr/>
        </p:nvSpPr>
        <p:spPr>
          <a:xfrm>
            <a:off x="451484" y="3711503"/>
            <a:ext cx="3652429" cy="1949067"/>
          </a:xfrm>
          <a:prstGeom prst="rect">
            <a:avLst/>
          </a:prstGeom>
        </p:spPr>
        <p:txBody>
          <a:bodyPr vert="horz" wrap="square" lIns="0" tIns="45720" rIns="91440" bIns="45720" rtlCol="0">
            <a:noAutofit/>
          </a:bodyPr>
          <a:lstStyle>
            <a:lvl1pPr marL="90488" indent="-90488" algn="l" defTabSz="914400" rtl="0" eaLnBrk="1" latinLnBrk="0" hangingPunct="1">
              <a:lnSpc>
                <a:spcPct val="150000"/>
              </a:lnSpc>
              <a:spcBef>
                <a:spcPts val="400"/>
              </a:spcBef>
              <a:buClr>
                <a:schemeClr val="accent2"/>
              </a:buClr>
              <a:buFont typeface="Wingdings 2" panose="05020102010507070707" pitchFamily="18" charset="2"/>
              <a:buChar char="Ã"/>
              <a:defRPr sz="1100" kern="1200">
                <a:solidFill>
                  <a:schemeClr val="tx2"/>
                </a:solidFill>
                <a:latin typeface="Soleil" charset="0"/>
                <a:ea typeface="Soleil" charset="0"/>
                <a:cs typeface="Soleil" charset="0"/>
              </a:defRPr>
            </a:lvl1pPr>
            <a:lvl2pPr marL="168275" indent="90488" algn="l" defTabSz="914400" rtl="0" eaLnBrk="1" latinLnBrk="0" hangingPunct="1">
              <a:lnSpc>
                <a:spcPct val="150000"/>
              </a:lnSpc>
              <a:spcBef>
                <a:spcPts val="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2"/>
                </a:solidFill>
                <a:latin typeface="Soleil" charset="0"/>
                <a:ea typeface="Soleil" charset="0"/>
                <a:cs typeface="Soleil" charset="0"/>
              </a:defRPr>
            </a:lvl2pPr>
            <a:lvl3pPr marL="346075" indent="-91440" algn="l" defTabSz="914400" rtl="0" eaLnBrk="1" latinLnBrk="0" hangingPunct="1">
              <a:lnSpc>
                <a:spcPct val="150000"/>
              </a:lnSpc>
              <a:spcBef>
                <a:spcPts val="4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2"/>
                </a:solidFill>
                <a:latin typeface="Soleil" charset="0"/>
                <a:ea typeface="Soleil" charset="0"/>
                <a:cs typeface="Soleil" charset="0"/>
              </a:defRPr>
            </a:lvl3pPr>
            <a:lvl4pPr marL="514350" indent="-91440" algn="l" defTabSz="914400" rtl="0" eaLnBrk="1" latinLnBrk="0" hangingPunct="1">
              <a:lnSpc>
                <a:spcPct val="150000"/>
              </a:lnSpc>
              <a:spcBef>
                <a:spcPts val="4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2"/>
                </a:solidFill>
                <a:latin typeface="Soleil" charset="0"/>
                <a:ea typeface="Soleil" charset="0"/>
                <a:cs typeface="Soleil" charset="0"/>
              </a:defRPr>
            </a:lvl4pPr>
            <a:lvl5pPr marL="630238" indent="-91440" algn="l" defTabSz="914400" rtl="0" eaLnBrk="1" latinLnBrk="0" hangingPunct="1">
              <a:lnSpc>
                <a:spcPct val="150000"/>
              </a:lnSpc>
              <a:spcBef>
                <a:spcPts val="4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2"/>
                </a:solidFill>
                <a:latin typeface="Soleil" charset="0"/>
                <a:ea typeface="Soleil" charset="0"/>
                <a:cs typeface="Solei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0188" indent="-171450">
              <a:lnSpc>
                <a:spcPts val="2400"/>
              </a:lnSpc>
              <a:spcBef>
                <a:spcPts val="0"/>
              </a:spcBef>
            </a:pP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Based on this analysis and expectation to maintain the current fund balance level going forward, the General Fund is limited in its ability to support new General Obligation Debt.</a:t>
            </a:r>
          </a:p>
          <a:p>
            <a:pPr marL="136525" lvl="1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7164" y="3646191"/>
            <a:ext cx="4578493" cy="287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3572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1485" y="1006088"/>
            <a:ext cx="7886700" cy="249299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Existing Resources – Debt Service Fund Affordability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1483" y="1456350"/>
            <a:ext cx="7886701" cy="2362615"/>
          </a:xfrm>
        </p:spPr>
        <p:txBody>
          <a:bodyPr wrap="square">
            <a:noAutofit/>
          </a:bodyPr>
          <a:lstStyle/>
          <a:p>
            <a:pPr marL="230188" indent="-171450"/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the Debt Service Fund, 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property taxes and other local revenues 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were projected to grow at 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1.0-1.5% 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expected debt service costs were 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used.</a:t>
            </a:r>
          </a:p>
          <a:p>
            <a:pPr marL="230188" indent="-171450"/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Proposed bond issuances in FY 2019 – 2023 were included, with similar bond issue estimates 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FY 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 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2030.</a:t>
            </a:r>
          </a:p>
          <a:p>
            <a:pPr marL="230188" indent="-171450"/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PFM estimated that approximately $1.500M of projected fund balance could be leveraged to support an additional $18.645M of general obligation debt.</a:t>
            </a:r>
          </a:p>
          <a:p>
            <a:pPr marL="398463" lvl="3" indent="-171450"/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483" y="3581398"/>
            <a:ext cx="4066088" cy="27214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7571" y="3581399"/>
            <a:ext cx="4334218" cy="272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764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Germantown Debt Capacity Update FAC Meeting 2.3.2017 V2">
  <a:themeElements>
    <a:clrScheme name="PFM Branding Colors">
      <a:dk1>
        <a:srgbClr val="000000"/>
      </a:dk1>
      <a:lt1>
        <a:srgbClr val="FFFFFF"/>
      </a:lt1>
      <a:dk2>
        <a:srgbClr val="373637"/>
      </a:dk2>
      <a:lt2>
        <a:srgbClr val="FFFFFF"/>
      </a:lt2>
      <a:accent1>
        <a:srgbClr val="C7B8A4"/>
      </a:accent1>
      <a:accent2>
        <a:srgbClr val="3E6BB3"/>
      </a:accent2>
      <a:accent3>
        <a:srgbClr val="FFD051"/>
      </a:accent3>
      <a:accent4>
        <a:srgbClr val="F49B48"/>
      </a:accent4>
      <a:accent5>
        <a:srgbClr val="E97162"/>
      </a:accent5>
      <a:accent6>
        <a:srgbClr val="4BB370"/>
      </a:accent6>
      <a:hlink>
        <a:srgbClr val="3E6BB3"/>
      </a:hlink>
      <a:folHlink>
        <a:srgbClr val="878587"/>
      </a:folHlink>
    </a:clrScheme>
    <a:fontScheme name="New Branding">
      <a:majorFont>
        <a:latin typeface="Soleil"/>
        <a:ea typeface=""/>
        <a:cs typeface=""/>
      </a:majorFont>
      <a:minorFont>
        <a:latin typeface="Solei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1750" cap="rnd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 anchor="t" anchorCtr="0">
        <a:noAutofit/>
      </a:bodyPr>
      <a:lstStyle>
        <a:defPPr marL="0" marR="0" indent="0" algn="l" defTabSz="914400" rtl="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sz="1000" dirty="0" smtClean="0">
            <a:latin typeface="Soleil" charset="0"/>
            <a:ea typeface="Soleil" charset="0"/>
            <a:cs typeface="Solei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Germantown Debt Capacity Update FAC Meeting 2.3.2017 V2" id="{E23DDFB1-887A-4169-AB3D-7E65FBB1A78D}" vid="{D89234F1-AFC9-4489-B14D-09FF9AEE4CC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2D656781EF174CA479C139404E933E" ma:contentTypeVersion="1" ma:contentTypeDescription="Create a new document." ma:contentTypeScope="" ma:versionID="7144acd07542e0967fcc0159a8aef607">
  <xsd:schema xmlns:xsd="http://www.w3.org/2001/XMLSchema" xmlns:xs="http://www.w3.org/2001/XMLSchema" xmlns:p="http://schemas.microsoft.com/office/2006/metadata/properties" xmlns:ns2="66cb19c1-d5a3-43f0-93c4-bcf3cb91ad31" targetNamespace="http://schemas.microsoft.com/office/2006/metadata/properties" ma:root="true" ma:fieldsID="ed4217409d4cde7d81a8d94443f12e57" ns2:_="">
    <xsd:import namespace="66cb19c1-d5a3-43f0-93c4-bcf3cb91ad31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cb19c1-d5a3-43f0-93c4-bcf3cb91ad31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internalName="Description0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66cb19c1-d5a3-43f0-93c4-bcf3cb91ad31" xsi:nil="true"/>
  </documentManagement>
</p:properties>
</file>

<file path=customXml/itemProps1.xml><?xml version="1.0" encoding="utf-8"?>
<ds:datastoreItem xmlns:ds="http://schemas.openxmlformats.org/officeDocument/2006/customXml" ds:itemID="{E4846B30-0BB7-4D58-8BBB-2512CEDC19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cb19c1-d5a3-43f0-93c4-bcf3cb91ad3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9E99D65-AB9E-4CE9-B2D4-64DD96B13513}">
  <ds:schemaRefs>
    <ds:schemaRef ds:uri="http://schemas.microsoft.com/office/2006/metadata/customXsn"/>
  </ds:schemaRefs>
</ds:datastoreItem>
</file>

<file path=customXml/itemProps3.xml><?xml version="1.0" encoding="utf-8"?>
<ds:datastoreItem xmlns:ds="http://schemas.openxmlformats.org/officeDocument/2006/customXml" ds:itemID="{70B96228-3F35-4625-9A86-5EF85ABEDD25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2DEE8FF8-DFBC-4EE8-98C4-663284DF072A}">
  <ds:schemaRefs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purl.org/dc/terms/"/>
    <ds:schemaRef ds:uri="http://www.w3.org/XML/1998/namespace"/>
    <ds:schemaRef ds:uri="66cb19c1-d5a3-43f0-93c4-bcf3cb91ad3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Germantown Debt Capacity Update FAC Meeting 2.3.2017 V2</Template>
  <TotalTime>815</TotalTime>
  <Words>611</Words>
  <Application>Microsoft Macintosh PowerPoint</Application>
  <PresentationFormat>On-screen Show (4:3)</PresentationFormat>
  <Paragraphs>96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Germantown Debt Capacity Update FAC Meeting 2.3.2017 V2</vt:lpstr>
      <vt:lpstr>Knox County, TN Debt Capacity Analysis</vt:lpstr>
      <vt:lpstr>Overview</vt:lpstr>
      <vt:lpstr>Debt Overview</vt:lpstr>
      <vt:lpstr>Existing Bonded Debt</vt:lpstr>
      <vt:lpstr>Debt Overview – Refunding Opportunities</vt:lpstr>
      <vt:lpstr>Proposed Debt</vt:lpstr>
      <vt:lpstr>Existing &amp; Proposed Debt Service</vt:lpstr>
      <vt:lpstr>Existing Resources – General Fund Affordability</vt:lpstr>
      <vt:lpstr>Existing Resources – Debt Service Fund Affordability</vt:lpstr>
      <vt:lpstr>Credit Capacity* (Moody’s at Aa1 and S&amp;P at AA+)</vt:lpstr>
      <vt:lpstr>Thank You</vt:lpstr>
    </vt:vector>
  </TitlesOfParts>
  <Company>PFM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City of Germantown Debt Management Policy Capacity Analysis</dc:title>
  <dc:creator>Nick Yatsula</dc:creator>
  <cp:lastModifiedBy>BETTY BEAN</cp:lastModifiedBy>
  <cp:revision>46</cp:revision>
  <dcterms:created xsi:type="dcterms:W3CDTF">2017-02-03T22:56:44Z</dcterms:created>
  <dcterms:modified xsi:type="dcterms:W3CDTF">2019-04-24T22:57:49Z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0x010100372D656781EF174CA479C139404E933E</vt:lpwstr>
  </property>
</Properties>
</file>